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6" r:id="rId1"/>
    <p:sldMasterId id="2147483679" r:id="rId2"/>
  </p:sldMasterIdLst>
  <p:sldIdLst>
    <p:sldId id="263" r:id="rId3"/>
    <p:sldId id="264" r:id="rId4"/>
    <p:sldId id="259" r:id="rId5"/>
    <p:sldId id="258" r:id="rId6"/>
    <p:sldId id="269" r:id="rId7"/>
    <p:sldId id="270" r:id="rId8"/>
    <p:sldId id="286" r:id="rId9"/>
    <p:sldId id="285" r:id="rId10"/>
    <p:sldId id="287" r:id="rId11"/>
    <p:sldId id="260" r:id="rId12"/>
    <p:sldId id="271" r:id="rId13"/>
    <p:sldId id="272" r:id="rId14"/>
    <p:sldId id="274" r:id="rId15"/>
    <p:sldId id="273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65" r:id="rId27"/>
  </p:sldIdLst>
  <p:sldSz cx="12192000" cy="6858000"/>
  <p:notesSz cx="6858000" cy="9144000"/>
  <p:defaultTextStyle>
    <a:defPPr>
      <a:defRPr lang="zh-CN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241"/>
    <p:restoredTop sz="93596"/>
  </p:normalViewPr>
  <p:slideViewPr>
    <p:cSldViewPr snapToGrid="0" snapToObjects="1">
      <p:cViewPr varScale="1">
        <p:scale>
          <a:sx n="91" d="100"/>
          <a:sy n="91" d="100"/>
        </p:scale>
        <p:origin x="10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://www.officeplus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面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-1"/>
            <a:ext cx="1224951" cy="685713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23000">
                <a:schemeClr val="bg1">
                  <a:alpha val="15000"/>
                </a:schemeClr>
              </a:gs>
              <a:gs pos="28000">
                <a:schemeClr val="tx1">
                  <a:alpha val="15000"/>
                </a:schemeClr>
              </a:gs>
              <a:gs pos="19000">
                <a:schemeClr val="tx1">
                  <a:alpha val="15000"/>
                </a:schemeClr>
              </a:gs>
              <a:gs pos="7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2448651" y="1301858"/>
            <a:ext cx="7294694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2448651" y="2200640"/>
            <a:ext cx="7294694" cy="1145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2448651" y="3513432"/>
            <a:ext cx="7294694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2448651" y="4070851"/>
            <a:ext cx="7294694" cy="478710"/>
          </a:xfrm>
          <a:prstGeom prst="rect">
            <a:avLst/>
          </a:prstGeom>
        </p:spPr>
        <p:txBody>
          <a:bodyPr/>
          <a:lstStyle>
            <a:lvl1pPr marL="285750" indent="-285750" algn="ctr">
              <a:buFont typeface="Arial" charset="0"/>
              <a:buChar char="•"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49561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58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 charset="0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1757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点击</a:t>
            </a:r>
            <a:r>
              <a:rPr kumimoji="1" lang="en-US" altLang="zh-CN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Logo</a:t>
            </a:r>
            <a:r>
              <a:rPr kumimoji="1" lang="zh-CN" altLang="en-US" sz="1333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 charset="0"/>
              </a:rPr>
              <a:t>获取更多优质模板（放映模式）</a:t>
            </a:r>
          </a:p>
        </p:txBody>
      </p:sp>
      <p:pic>
        <p:nvPicPr>
          <p:cNvPr id="5" name="图片 4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766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20771" y="0"/>
            <a:ext cx="3416060" cy="685800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600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701678" y="2200640"/>
            <a:ext cx="2149646" cy="1145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701678" y="3345841"/>
            <a:ext cx="2149646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278612" y="946484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7278612" y="1362707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31"/>
          </p:nvPr>
        </p:nvSpPr>
        <p:spPr>
          <a:xfrm>
            <a:off x="7278612" y="2944173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32"/>
          </p:nvPr>
        </p:nvSpPr>
        <p:spPr>
          <a:xfrm>
            <a:off x="7278612" y="3360396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34"/>
          </p:nvPr>
        </p:nvSpPr>
        <p:spPr>
          <a:xfrm>
            <a:off x="7278612" y="4936877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35"/>
          </p:nvPr>
        </p:nvSpPr>
        <p:spPr>
          <a:xfrm>
            <a:off x="7278612" y="5353100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39" hasCustomPrompt="1"/>
          </p:nvPr>
        </p:nvSpPr>
        <p:spPr>
          <a:xfrm>
            <a:off x="6096000" y="865460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40" hasCustomPrompt="1"/>
          </p:nvPr>
        </p:nvSpPr>
        <p:spPr>
          <a:xfrm>
            <a:off x="6096000" y="2854049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41" hasCustomPrompt="1"/>
          </p:nvPr>
        </p:nvSpPr>
        <p:spPr>
          <a:xfrm>
            <a:off x="6096000" y="4825706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002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20771" y="0"/>
            <a:ext cx="3416060" cy="685800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600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701678" y="2200640"/>
            <a:ext cx="2149646" cy="1145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701678" y="3345841"/>
            <a:ext cx="2149646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278612" y="946484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7278612" y="1362707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31"/>
          </p:nvPr>
        </p:nvSpPr>
        <p:spPr>
          <a:xfrm>
            <a:off x="7278612" y="2328036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32"/>
          </p:nvPr>
        </p:nvSpPr>
        <p:spPr>
          <a:xfrm>
            <a:off x="7278612" y="2744259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9" name="文本占位符 2"/>
          <p:cNvSpPr>
            <a:spLocks noGrp="1"/>
          </p:cNvSpPr>
          <p:nvPr>
            <p:ph type="body" sz="quarter" idx="34"/>
          </p:nvPr>
        </p:nvSpPr>
        <p:spPr>
          <a:xfrm>
            <a:off x="7278612" y="3721535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2"/>
          <p:cNvSpPr>
            <a:spLocks noGrp="1"/>
          </p:cNvSpPr>
          <p:nvPr>
            <p:ph type="body" sz="quarter" idx="35"/>
          </p:nvPr>
        </p:nvSpPr>
        <p:spPr>
          <a:xfrm>
            <a:off x="7278612" y="4137758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37"/>
          </p:nvPr>
        </p:nvSpPr>
        <p:spPr>
          <a:xfrm>
            <a:off x="7278612" y="5103087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38"/>
          </p:nvPr>
        </p:nvSpPr>
        <p:spPr>
          <a:xfrm>
            <a:off x="7278612" y="5519310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2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39" hasCustomPrompt="1"/>
          </p:nvPr>
        </p:nvSpPr>
        <p:spPr>
          <a:xfrm>
            <a:off x="6096000" y="865460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40" hasCustomPrompt="1"/>
          </p:nvPr>
        </p:nvSpPr>
        <p:spPr>
          <a:xfrm>
            <a:off x="6096000" y="2237912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41" hasCustomPrompt="1"/>
          </p:nvPr>
        </p:nvSpPr>
        <p:spPr>
          <a:xfrm>
            <a:off x="6096000" y="3610364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5" name="文本占位符 3"/>
          <p:cNvSpPr>
            <a:spLocks noGrp="1"/>
          </p:cNvSpPr>
          <p:nvPr>
            <p:ph type="body" sz="quarter" idx="42" hasCustomPrompt="1"/>
          </p:nvPr>
        </p:nvSpPr>
        <p:spPr>
          <a:xfrm>
            <a:off x="6096000" y="4982815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72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3018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20771" y="0"/>
            <a:ext cx="3416060" cy="685800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600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701678" y="2200640"/>
            <a:ext cx="2149646" cy="1145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701678" y="3345841"/>
            <a:ext cx="2149646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278612" y="865462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7278612" y="1281685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7" name="文本占位符 2"/>
          <p:cNvSpPr>
            <a:spLocks noGrp="1"/>
          </p:cNvSpPr>
          <p:nvPr>
            <p:ph type="body" sz="quarter" idx="31"/>
          </p:nvPr>
        </p:nvSpPr>
        <p:spPr>
          <a:xfrm>
            <a:off x="7278612" y="1932907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8" name="文本占位符 2"/>
          <p:cNvSpPr>
            <a:spLocks noGrp="1"/>
          </p:cNvSpPr>
          <p:nvPr>
            <p:ph type="body" sz="quarter" idx="32"/>
          </p:nvPr>
        </p:nvSpPr>
        <p:spPr>
          <a:xfrm>
            <a:off x="7278612" y="2349130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39" hasCustomPrompt="1"/>
          </p:nvPr>
        </p:nvSpPr>
        <p:spPr>
          <a:xfrm>
            <a:off x="6096000" y="784438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3" name="文本占位符 3"/>
          <p:cNvSpPr>
            <a:spLocks noGrp="1"/>
          </p:cNvSpPr>
          <p:nvPr>
            <p:ph type="body" sz="quarter" idx="40" hasCustomPrompt="1"/>
          </p:nvPr>
        </p:nvSpPr>
        <p:spPr>
          <a:xfrm>
            <a:off x="6096000" y="1842783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6" name="文本占位符 2"/>
          <p:cNvSpPr>
            <a:spLocks noGrp="1"/>
          </p:cNvSpPr>
          <p:nvPr>
            <p:ph type="body" sz="quarter" idx="41"/>
          </p:nvPr>
        </p:nvSpPr>
        <p:spPr>
          <a:xfrm>
            <a:off x="7278612" y="2970198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7" name="文本占位符 2"/>
          <p:cNvSpPr>
            <a:spLocks noGrp="1"/>
          </p:cNvSpPr>
          <p:nvPr>
            <p:ph type="body" sz="quarter" idx="42"/>
          </p:nvPr>
        </p:nvSpPr>
        <p:spPr>
          <a:xfrm>
            <a:off x="7278612" y="3386421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8" name="文本占位符 2"/>
          <p:cNvSpPr>
            <a:spLocks noGrp="1"/>
          </p:cNvSpPr>
          <p:nvPr>
            <p:ph type="body" sz="quarter" idx="43"/>
          </p:nvPr>
        </p:nvSpPr>
        <p:spPr>
          <a:xfrm>
            <a:off x="7278612" y="4042033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9" name="文本占位符 2"/>
          <p:cNvSpPr>
            <a:spLocks noGrp="1"/>
          </p:cNvSpPr>
          <p:nvPr>
            <p:ph type="body" sz="quarter" idx="44"/>
          </p:nvPr>
        </p:nvSpPr>
        <p:spPr>
          <a:xfrm>
            <a:off x="7278612" y="4458256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0" name="文本占位符 3"/>
          <p:cNvSpPr>
            <a:spLocks noGrp="1"/>
          </p:cNvSpPr>
          <p:nvPr>
            <p:ph type="body" sz="quarter" idx="45" hasCustomPrompt="1"/>
          </p:nvPr>
        </p:nvSpPr>
        <p:spPr>
          <a:xfrm>
            <a:off x="6096000" y="2889174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31" name="文本占位符 3"/>
          <p:cNvSpPr>
            <a:spLocks noGrp="1"/>
          </p:cNvSpPr>
          <p:nvPr>
            <p:ph type="body" sz="quarter" idx="46" hasCustomPrompt="1"/>
          </p:nvPr>
        </p:nvSpPr>
        <p:spPr>
          <a:xfrm>
            <a:off x="6096000" y="3951909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32" name="文本占位符 2"/>
          <p:cNvSpPr>
            <a:spLocks noGrp="1"/>
          </p:cNvSpPr>
          <p:nvPr>
            <p:ph type="body" sz="quarter" idx="47"/>
          </p:nvPr>
        </p:nvSpPr>
        <p:spPr>
          <a:xfrm>
            <a:off x="7278612" y="5074984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3" name="文本占位符 2"/>
          <p:cNvSpPr>
            <a:spLocks noGrp="1"/>
          </p:cNvSpPr>
          <p:nvPr>
            <p:ph type="body" sz="quarter" idx="48"/>
          </p:nvPr>
        </p:nvSpPr>
        <p:spPr>
          <a:xfrm>
            <a:off x="7278612" y="5491207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1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4" name="文本占位符 3"/>
          <p:cNvSpPr>
            <a:spLocks noGrp="1"/>
          </p:cNvSpPr>
          <p:nvPr>
            <p:ph type="body" sz="quarter" idx="49" hasCustomPrompt="1"/>
          </p:nvPr>
        </p:nvSpPr>
        <p:spPr>
          <a:xfrm>
            <a:off x="6096000" y="4984860"/>
            <a:ext cx="845214" cy="10417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94934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20771" y="0"/>
            <a:ext cx="3416060" cy="685800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600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13" name="文本占位符 2"/>
          <p:cNvSpPr>
            <a:spLocks noGrp="1"/>
          </p:cNvSpPr>
          <p:nvPr>
            <p:ph type="body" sz="quarter" idx="16" hasCustomPrompt="1"/>
          </p:nvPr>
        </p:nvSpPr>
        <p:spPr>
          <a:xfrm>
            <a:off x="1701678" y="2200640"/>
            <a:ext cx="2149646" cy="1145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目录</a:t>
            </a:r>
          </a:p>
        </p:txBody>
      </p:sp>
      <p:sp>
        <p:nvSpPr>
          <p:cNvPr id="14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1701678" y="3345841"/>
            <a:ext cx="2149646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en-US" altLang="zh-CN"/>
              <a:t>CONTENTS</a:t>
            </a:r>
            <a:endParaRPr kumimoji="1" lang="zh-CN" altLang="en-US" dirty="0"/>
          </a:p>
        </p:txBody>
      </p:sp>
      <p:sp>
        <p:nvSpPr>
          <p:cNvPr id="15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7151290" y="448774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2"/>
          <p:cNvSpPr>
            <a:spLocks noGrp="1"/>
          </p:cNvSpPr>
          <p:nvPr>
            <p:ph type="body" sz="quarter" idx="19"/>
          </p:nvPr>
        </p:nvSpPr>
        <p:spPr>
          <a:xfrm>
            <a:off x="7151290" y="864997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39" hasCustomPrompt="1"/>
          </p:nvPr>
        </p:nvSpPr>
        <p:spPr>
          <a:xfrm>
            <a:off x="6389224" y="493287"/>
            <a:ext cx="656161" cy="7434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1" name="文本占位符 2"/>
          <p:cNvSpPr>
            <a:spLocks noGrp="1"/>
          </p:cNvSpPr>
          <p:nvPr>
            <p:ph type="body" sz="quarter" idx="40"/>
          </p:nvPr>
        </p:nvSpPr>
        <p:spPr>
          <a:xfrm>
            <a:off x="7151290" y="1444818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2"/>
          <p:cNvSpPr>
            <a:spLocks noGrp="1"/>
          </p:cNvSpPr>
          <p:nvPr>
            <p:ph type="body" sz="quarter" idx="41"/>
          </p:nvPr>
        </p:nvSpPr>
        <p:spPr>
          <a:xfrm>
            <a:off x="7151290" y="1861041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"/>
          <p:cNvSpPr>
            <a:spLocks noGrp="1"/>
          </p:cNvSpPr>
          <p:nvPr>
            <p:ph type="body" sz="quarter" idx="42" hasCustomPrompt="1"/>
          </p:nvPr>
        </p:nvSpPr>
        <p:spPr>
          <a:xfrm>
            <a:off x="6389224" y="1489331"/>
            <a:ext cx="656161" cy="7434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25" name="文本占位符 2"/>
          <p:cNvSpPr>
            <a:spLocks noGrp="1"/>
          </p:cNvSpPr>
          <p:nvPr>
            <p:ph type="body" sz="quarter" idx="43"/>
          </p:nvPr>
        </p:nvSpPr>
        <p:spPr>
          <a:xfrm>
            <a:off x="7151290" y="2430845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5" name="文本占位符 2"/>
          <p:cNvSpPr>
            <a:spLocks noGrp="1"/>
          </p:cNvSpPr>
          <p:nvPr>
            <p:ph type="body" sz="quarter" idx="44"/>
          </p:nvPr>
        </p:nvSpPr>
        <p:spPr>
          <a:xfrm>
            <a:off x="7151290" y="2847068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6" name="文本占位符 3"/>
          <p:cNvSpPr>
            <a:spLocks noGrp="1"/>
          </p:cNvSpPr>
          <p:nvPr>
            <p:ph type="body" sz="quarter" idx="45" hasCustomPrompt="1"/>
          </p:nvPr>
        </p:nvSpPr>
        <p:spPr>
          <a:xfrm>
            <a:off x="6389224" y="2475358"/>
            <a:ext cx="656161" cy="7434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37" name="文本占位符 2"/>
          <p:cNvSpPr>
            <a:spLocks noGrp="1"/>
          </p:cNvSpPr>
          <p:nvPr>
            <p:ph type="body" sz="quarter" idx="46"/>
          </p:nvPr>
        </p:nvSpPr>
        <p:spPr>
          <a:xfrm>
            <a:off x="7151290" y="3426889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8" name="文本占位符 2"/>
          <p:cNvSpPr>
            <a:spLocks noGrp="1"/>
          </p:cNvSpPr>
          <p:nvPr>
            <p:ph type="body" sz="quarter" idx="47"/>
          </p:nvPr>
        </p:nvSpPr>
        <p:spPr>
          <a:xfrm>
            <a:off x="7151290" y="3843112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9" name="文本占位符 3"/>
          <p:cNvSpPr>
            <a:spLocks noGrp="1"/>
          </p:cNvSpPr>
          <p:nvPr>
            <p:ph type="body" sz="quarter" idx="48" hasCustomPrompt="1"/>
          </p:nvPr>
        </p:nvSpPr>
        <p:spPr>
          <a:xfrm>
            <a:off x="6389224" y="3471402"/>
            <a:ext cx="656161" cy="7434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40" name="文本占位符 2"/>
          <p:cNvSpPr>
            <a:spLocks noGrp="1"/>
          </p:cNvSpPr>
          <p:nvPr>
            <p:ph type="body" sz="quarter" idx="49"/>
          </p:nvPr>
        </p:nvSpPr>
        <p:spPr>
          <a:xfrm>
            <a:off x="7151290" y="4417924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1" name="文本占位符 2"/>
          <p:cNvSpPr>
            <a:spLocks noGrp="1"/>
          </p:cNvSpPr>
          <p:nvPr>
            <p:ph type="body" sz="quarter" idx="50"/>
          </p:nvPr>
        </p:nvSpPr>
        <p:spPr>
          <a:xfrm>
            <a:off x="7151290" y="4834147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2" name="文本占位符 3"/>
          <p:cNvSpPr>
            <a:spLocks noGrp="1"/>
          </p:cNvSpPr>
          <p:nvPr>
            <p:ph type="body" sz="quarter" idx="51" hasCustomPrompt="1"/>
          </p:nvPr>
        </p:nvSpPr>
        <p:spPr>
          <a:xfrm>
            <a:off x="6389224" y="4462437"/>
            <a:ext cx="656161" cy="7434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  <p:sp>
        <p:nvSpPr>
          <p:cNvPr id="43" name="文本占位符 2"/>
          <p:cNvSpPr>
            <a:spLocks noGrp="1"/>
          </p:cNvSpPr>
          <p:nvPr>
            <p:ph type="body" sz="quarter" idx="52"/>
          </p:nvPr>
        </p:nvSpPr>
        <p:spPr>
          <a:xfrm>
            <a:off x="7151290" y="5413968"/>
            <a:ext cx="3380423" cy="416223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4" name="文本占位符 2"/>
          <p:cNvSpPr>
            <a:spLocks noGrp="1"/>
          </p:cNvSpPr>
          <p:nvPr>
            <p:ph type="body" sz="quarter" idx="53"/>
          </p:nvPr>
        </p:nvSpPr>
        <p:spPr>
          <a:xfrm>
            <a:off x="7151290" y="5830191"/>
            <a:ext cx="3380423" cy="389864"/>
          </a:xfrm>
          <a:prstGeom prst="rect">
            <a:avLst/>
          </a:prstGeom>
        </p:spPr>
        <p:txBody>
          <a:bodyPr anchor="t"/>
          <a:lstStyle>
            <a:lvl1pPr marL="0" indent="0" algn="l">
              <a:lnSpc>
                <a:spcPct val="130000"/>
              </a:lnSpc>
              <a:buNone/>
              <a:defRPr sz="1000" b="0">
                <a:solidFill>
                  <a:schemeClr val="tx1">
                    <a:lumMod val="75000"/>
                    <a:lumOff val="25000"/>
                  </a:schemeClr>
                </a:solidFill>
                <a:effectLst/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45" name="文本占位符 3"/>
          <p:cNvSpPr>
            <a:spLocks noGrp="1"/>
          </p:cNvSpPr>
          <p:nvPr>
            <p:ph type="body" sz="quarter" idx="54" hasCustomPrompt="1"/>
          </p:nvPr>
        </p:nvSpPr>
        <p:spPr>
          <a:xfrm>
            <a:off x="6389224" y="5458481"/>
            <a:ext cx="656161" cy="7434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1"/>
            </a:lvl1pPr>
          </a:lstStyle>
          <a:p>
            <a:pPr lvl="0"/>
            <a:r>
              <a:rPr kumimoji="1" lang="en-US" altLang="zh-CN"/>
              <a:t>0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8882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20771" y="0"/>
            <a:ext cx="3416060" cy="685800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600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 6"/>
          <p:cNvGrpSpPr/>
          <p:nvPr userDrawn="1"/>
        </p:nvGrpSpPr>
        <p:grpSpPr>
          <a:xfrm>
            <a:off x="552090" y="-17253"/>
            <a:ext cx="276047" cy="6575166"/>
            <a:chOff x="552090" y="-1"/>
            <a:chExt cx="276047" cy="6575166"/>
          </a:xfrm>
          <a:effectLst>
            <a:outerShdw blurRad="114300" dist="76200" dir="5400000" algn="t" rotWithShape="0">
              <a:prstClr val="black">
                <a:alpha val="30000"/>
              </a:prstClr>
            </a:outerShdw>
          </a:effectLst>
        </p:grpSpPr>
        <p:sp>
          <p:nvSpPr>
            <p:cNvPr id="4" name="燕尾形 3"/>
            <p:cNvSpPr/>
            <p:nvPr userDrawn="1"/>
          </p:nvSpPr>
          <p:spPr>
            <a:xfrm rot="16200000">
              <a:off x="414069" y="6161097"/>
              <a:ext cx="552090" cy="276045"/>
            </a:xfrm>
            <a:prstGeom prst="chevron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矩形 4"/>
            <p:cNvSpPr/>
            <p:nvPr userDrawn="1"/>
          </p:nvSpPr>
          <p:spPr>
            <a:xfrm>
              <a:off x="552090" y="-1"/>
              <a:ext cx="276047" cy="6297283"/>
            </a:xfrm>
            <a:prstGeom prst="rect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1104181" y="223728"/>
            <a:ext cx="5469148" cy="529569"/>
          </a:xfrm>
          <a:prstGeom prst="rect">
            <a:avLst/>
          </a:prstGeom>
          <a:ln w="12700" cmpd="sng">
            <a:noFill/>
          </a:ln>
        </p:spPr>
        <p:txBody>
          <a:bodyPr vert="horz" anchor="ctr"/>
          <a:lstStyle>
            <a:lvl1pPr marL="0" indent="0" algn="l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755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120771" y="0"/>
            <a:ext cx="3416060" cy="6858000"/>
          </a:xfrm>
          <a:prstGeom prst="rect">
            <a:avLst/>
          </a:prstGeom>
          <a:gradFill flip="none" rotWithShape="1">
            <a:gsLst>
              <a:gs pos="3000">
                <a:schemeClr val="bg1">
                  <a:alpha val="15000"/>
                </a:schemeClr>
              </a:gs>
              <a:gs pos="6000">
                <a:schemeClr val="tx1">
                  <a:alpha val="10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5"/>
          </p:nvPr>
        </p:nvSpPr>
        <p:spPr>
          <a:xfrm>
            <a:off x="2448651" y="1301858"/>
            <a:ext cx="7294694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16"/>
          </p:nvPr>
        </p:nvSpPr>
        <p:spPr>
          <a:xfrm>
            <a:off x="2448651" y="2200640"/>
            <a:ext cx="7294694" cy="114520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6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17"/>
          </p:nvPr>
        </p:nvSpPr>
        <p:spPr>
          <a:xfrm>
            <a:off x="2448651" y="3513432"/>
            <a:ext cx="7294694" cy="47871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  <p:sp>
        <p:nvSpPr>
          <p:cNvPr id="12" name="文本占位符 2"/>
          <p:cNvSpPr>
            <a:spLocks noGrp="1"/>
          </p:cNvSpPr>
          <p:nvPr>
            <p:ph type="body" sz="quarter" idx="18"/>
          </p:nvPr>
        </p:nvSpPr>
        <p:spPr>
          <a:xfrm>
            <a:off x="2448651" y="4070851"/>
            <a:ext cx="7294694" cy="478710"/>
          </a:xfrm>
          <a:prstGeom prst="rect">
            <a:avLst/>
          </a:prstGeom>
        </p:spPr>
        <p:txBody>
          <a:bodyPr/>
          <a:lstStyle>
            <a:lvl1pPr marL="285750" indent="-285750" algn="ctr">
              <a:buFont typeface="Arial" charset="0"/>
              <a:buChar char="•"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9876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749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is-I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Microsoft YaHei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958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本网站所提供的任何信息内容（包括但不限于 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PPT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模板、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Word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文档、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Excel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 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图表、图片素材等）均受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中华人民共和国著作权法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、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《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信息网络传播权保护条例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》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(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包括图片或图表</a:t>
            </a:r>
            <a:r>
              <a:rPr kumimoji="0" lang="en-US" altLang="zh-CN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)</a:t>
            </a:r>
            <a:r>
              <a:rPr kumimoji="0" lang="zh-CN" altLang="en-US" sz="133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charset="0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10898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346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1" r:id="rId2"/>
    <p:sldLayoutId id="2147483690" r:id="rId3"/>
    <p:sldLayoutId id="2147483692" r:id="rId4"/>
    <p:sldLayoutId id="2147483693" r:id="rId5"/>
    <p:sldLayoutId id="2147483689" r:id="rId6"/>
    <p:sldLayoutId id="2147483688" r:id="rId7"/>
    <p:sldLayoutId id="214748368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592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2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officeplus.cn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officeplus.cn/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www.officeplus.cn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>
                <a:effectLst>
                  <a:innerShdw blurRad="63500" dist="38100" dir="16200000">
                    <a:prstClr val="black">
                      <a:alpha val="50000"/>
                    </a:prstClr>
                  </a:innerShdw>
                </a:effectLst>
                <a:latin typeface="Microsoft YaHei" charset="0"/>
                <a:ea typeface="Microsoft YaHei" charset="0"/>
                <a:cs typeface="Microsoft YaHei" charset="0"/>
              </a:rPr>
              <a:t>机器学习初探</a:t>
            </a:r>
          </a:p>
        </p:txBody>
      </p:sp>
      <p:sp>
        <p:nvSpPr>
          <p:cNvPr id="6" name="框架 5"/>
          <p:cNvSpPr/>
          <p:nvPr/>
        </p:nvSpPr>
        <p:spPr>
          <a:xfrm>
            <a:off x="3335193" y="2085013"/>
            <a:ext cx="5570756" cy="1325711"/>
          </a:xfrm>
          <a:prstGeom prst="frame">
            <a:avLst>
              <a:gd name="adj1" fmla="val 54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381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396EBF3-8965-468F-990A-B2473E0B20F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 线性回归</a:t>
            </a:r>
            <a:endParaRPr kumimoji="1" lang="zh-CN" altLang="en-US" kern="0" dirty="0"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889759" y="753297"/>
                <a:ext cx="8375904" cy="202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定义：</a:t>
                </a:r>
                <a:r>
                  <a:rPr lang="zh-CN" altLang="en-US" sz="1600" dirty="0"/>
                  <a:t>损失函数是一种衡量损失和错误（这种损失与“错误地”估计有关，如费用或者设备的损失）程度的函数。</a:t>
                </a:r>
                <a:endParaRPr lang="en-US" altLang="zh-CN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例子：预测房价，假设你现在有重庆房价和其房子大小关系的一系列数据，如下图</a:t>
                </a:r>
                <a:endParaRPr lang="en-US" altLang="zh-CN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h</a:t>
                </a:r>
                <a14:m>
                  <m:oMath xmlns:m="http://schemas.openxmlformats.org/officeDocument/2006/math">
                    <m:r>
                      <a:rPr lang="zh-CN" altLang="en-US" sz="1600" i="1" kern="0" baseline="-25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</m:oMath>
                </a14:m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(x) = 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𝐴</m:t>
                    </m:r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zh-CN" altLang="en-US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0+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1∗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𝑋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J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,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r>
                      <a:rPr lang="pt-BR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(1/2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𝑚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nary>
                      <m:naryPr>
                        <m:chr m:val="∑"/>
                        <m:ctrlP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naryPr>
                      <m:sub>
                        <m: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𝑛</m:t>
                        </m:r>
                        <m: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pt-BR" altLang="zh-CN" sz="160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zh-CN" sz="1600" b="0" i="1" kern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kern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−</m:t>
                            </m:r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600" b="0" i="1" kern="0" baseline="3000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2</m:t>
                        </m:r>
                      </m:e>
                    </m:nary>
                  </m:oMath>
                </a14:m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我们的目标使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1600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J</m:t>
                    </m:r>
                    <m:r>
                      <a:rPr lang="en-US" altLang="zh-CN" sz="1600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  <m:r>
                      <a:rPr lang="en-US" altLang="zh-CN" sz="1600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,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</m:t>
                    </m:r>
                    <m:r>
                      <a:rPr lang="en-US" altLang="zh-CN" sz="1600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</m:oMath>
                </a14:m>
                <a:r>
                  <a:rPr lang="zh-CN" altLang="en-US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最小！！！</a:t>
                </a: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59" y="753297"/>
                <a:ext cx="8375904" cy="2022092"/>
              </a:xfrm>
              <a:prstGeom prst="rect">
                <a:avLst/>
              </a:prstGeom>
              <a:blipFill rotWithShape="0">
                <a:blip r:embed="rId2"/>
                <a:stretch>
                  <a:fillRect l="-364" b="-4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173" y="2775389"/>
            <a:ext cx="860107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1717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：梯度下降法</a:t>
            </a:r>
            <a:endParaRPr kumimoji="1" lang="zh-CN" altLang="en-US" kern="0" dirty="0"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889759" y="753297"/>
                <a:ext cx="8375904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h</a:t>
                </a:r>
                <a14:m>
                  <m:oMath xmlns:m="http://schemas.openxmlformats.org/officeDocument/2006/math">
                    <m:r>
                      <a:rPr lang="zh-CN" altLang="en-US" sz="1600" i="1" kern="0" baseline="-25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</m:oMath>
                </a14:m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(x) = 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𝐴</m:t>
                    </m:r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zh-CN" altLang="en-US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0+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1∗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𝑋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J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,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r>
                      <a:rPr lang="pt-BR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(1/2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𝑚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nary>
                      <m:naryPr>
                        <m:chr m:val="∑"/>
                        <m:ctrlP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naryPr>
                      <m:sub>
                        <m: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𝑛</m:t>
                        </m:r>
                        <m: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pt-BR" altLang="zh-CN" sz="160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zh-CN" sz="1600" b="0" i="1" kern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kern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−</m:t>
                            </m:r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600" b="0" i="1" kern="0" baseline="3000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2</m:t>
                        </m:r>
                      </m:e>
                    </m:nary>
                  </m:oMath>
                </a14:m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开始我们假设：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</m:oMath>
                </a14:m>
                <a:r>
                  <a:rPr lang="en-US" altLang="zh-CN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=0</a:t>
                </a:r>
                <a:r>
                  <a:rPr lang="zh-CN" altLang="en-US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，则</a:t>
                </a: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h</a:t>
                </a:r>
                <a14:m>
                  <m:oMath xmlns:m="http://schemas.openxmlformats.org/officeDocument/2006/math">
                    <m:r>
                      <a:rPr lang="zh-CN" altLang="en-US" sz="1600" i="1" kern="0" baseline="-25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</m:oMath>
                </a14:m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(x) = </a:t>
                </a:r>
                <a14:m>
                  <m:oMath xmlns:m="http://schemas.openxmlformats.org/officeDocument/2006/math"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𝐴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1∗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𝑋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  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1600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J</m:t>
                    </m:r>
                    <m:r>
                      <a:rPr lang="en-US" altLang="zh-CN" sz="1600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</m:t>
                    </m:r>
                    <m:r>
                      <a:rPr lang="en-US" altLang="zh-CN" sz="1600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r>
                      <a:rPr lang="pt-BR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(1/2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𝑚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nary>
                      <m:naryPr>
                        <m:chr m:val="∑"/>
                        <m:ctrlPr>
                          <a:rPr lang="pt-BR" altLang="zh-CN" sz="16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naryPr>
                      <m:sub>
                        <m:r>
                          <a:rPr lang="pt-BR" altLang="zh-CN" sz="16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𝑛</m:t>
                        </m:r>
                        <m:r>
                          <a:rPr lang="pt-BR" altLang="zh-CN" sz="16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=1</m:t>
                        </m:r>
                      </m:sub>
                      <m:sup>
                        <m:r>
                          <a:rPr lang="en-US" altLang="zh-CN" sz="1600" i="1" ker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pt-BR" altLang="zh-CN" sz="1600" i="1" ker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sz="1600" i="1" ker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zh-CN" sz="1600" i="1" ker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i="1" ker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1600" i="1" ker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−</m:t>
                            </m:r>
                            <m:r>
                              <a:rPr lang="en-US" altLang="zh-CN" sz="1600" i="1" ker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600" i="1" kern="0" baseline="3000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2</m:t>
                        </m:r>
                      </m:e>
                    </m:nary>
                  </m:oMath>
                </a14:m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Target  </a:t>
                </a:r>
                <a:r>
                  <a:rPr lang="zh-CN" altLang="en-US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： </a:t>
                </a:r>
                <a:r>
                  <a:rPr lang="en-US" altLang="zh-CN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Minimize(J(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</m:t>
                    </m:r>
                  </m:oMath>
                </a14:m>
                <a:r>
                  <a:rPr lang="en-US" altLang="zh-CN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)) </a:t>
                </a:r>
                <a:r>
                  <a:rPr lang="zh-CN" altLang="en-US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得右图：</a:t>
                </a: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我们知道当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</m:t>
                    </m:r>
                  </m:oMath>
                </a14:m>
                <a:r>
                  <a:rPr lang="en-US" altLang="zh-CN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 = 1</a:t>
                </a:r>
                <a:r>
                  <a:rPr lang="zh-CN" altLang="en-US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时，</a:t>
                </a: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取得最小值。</a:t>
                </a:r>
                <a:endParaRPr lang="en-US" altLang="zh-CN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当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</m:oMath>
                </a14:m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！</a:t>
                </a: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=0</a:t>
                </a: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时呢？</a:t>
                </a: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59" y="753297"/>
                <a:ext cx="8375904" cy="3139321"/>
              </a:xfrm>
              <a:prstGeom prst="rect">
                <a:avLst/>
              </a:prstGeom>
              <a:blipFill rotWithShape="0">
                <a:blip r:embed="rId2"/>
                <a:stretch>
                  <a:fillRect l="-364" t="-91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8246" y="2082800"/>
            <a:ext cx="4384713" cy="462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8648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：梯度下降法</a:t>
            </a:r>
            <a:endParaRPr kumimoji="1" lang="zh-CN" altLang="en-US" kern="0" dirty="0"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849070" y="753297"/>
                <a:ext cx="5541380" cy="46935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h</a:t>
                </a:r>
                <a14:m>
                  <m:oMath xmlns:m="http://schemas.openxmlformats.org/officeDocument/2006/math">
                    <m:r>
                      <a:rPr lang="zh-CN" altLang="en-US" sz="1600" i="1" kern="0" baseline="-25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</m:oMath>
                </a14:m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(x) = 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𝐴</m:t>
                    </m:r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zh-CN" altLang="en-US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0+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1∗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𝑋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      </m:t>
                    </m:r>
                    <m:r>
                      <m:rPr>
                        <m:sty m:val="p"/>
                      </m:rP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J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,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</m:t>
                    </m:r>
                    <m:r>
                      <a:rPr lang="en-US" altLang="zh-CN" sz="1600" b="0" i="0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r>
                      <a:rPr lang="pt-BR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(1/2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𝑚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)</m:t>
                    </m:r>
                    <m:nary>
                      <m:naryPr>
                        <m:chr m:val="∑"/>
                        <m:ctrlP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</m:ctrlPr>
                      </m:naryPr>
                      <m:sub>
                        <m: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𝑛</m:t>
                        </m:r>
                        <m:r>
                          <a:rPr lang="pt-BR" altLang="zh-CN" sz="160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kern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𝑚</m:t>
                        </m:r>
                      </m:sup>
                      <m:e>
                        <m:d>
                          <m:dPr>
                            <m:ctrlPr>
                              <a:rPr lang="pt-BR" altLang="zh-CN" sz="160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</m:ctrlPr>
                          </m:dPr>
                          <m:e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altLang="zh-CN" sz="1600" b="0" i="1" kern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kern="0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+mn-ea"/>
                                    <a:sym typeface="+mn-lt"/>
                                  </a:rPr>
                                  <m:t>𝑥</m:t>
                                </m:r>
                              </m:e>
                            </m:d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−</m:t>
                            </m:r>
                            <m:r>
                              <a:rPr lang="en-US" altLang="zh-CN" sz="1600" b="0" i="1" kern="0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+mn-ea"/>
                                <a:sym typeface="+mn-lt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600" b="0" i="1" kern="0" baseline="3000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+mn-ea"/>
                            <a:sym typeface="+mn-lt"/>
                          </a:rPr>
                          <m:t>2</m:t>
                        </m:r>
                      </m:e>
                    </m:nary>
                  </m:oMath>
                </a14:m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当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</m:oMath>
                </a14:m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！</a:t>
                </a: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=0</a:t>
                </a: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时呢？ </a:t>
                </a: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J</a:t>
                </a: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（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</m:oMath>
                </a14:m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）图像就是一个三维的，如右图：</a:t>
                </a:r>
                <a:endParaRPr lang="en-US" altLang="zh-CN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可以看出最低点就是我们要求的点；</a:t>
                </a:r>
                <a:endParaRPr lang="en-US" altLang="zh-CN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问题？我们怎么样去找到这个点呢？</a:t>
                </a:r>
                <a:endParaRPr lang="en-US" altLang="zh-CN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于是便提出了梯度下降（导数下降）</a:t>
                </a: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1600" dirty="0">
                    <a:solidFill>
                      <a:srgbClr val="FF0000"/>
                    </a:solidFill>
                  </a:rPr>
                  <a:t>gradient descent</a:t>
                </a:r>
                <a:r>
                  <a:rPr lang="zh-CN" altLang="en-US" sz="1600" dirty="0">
                    <a:solidFill>
                      <a:srgbClr val="FF0000"/>
                    </a:solidFill>
                  </a:rPr>
                  <a:t>是指梯度下降</a:t>
                </a:r>
                <a:r>
                  <a:rPr lang="zh-CN" altLang="en-US" sz="1600" dirty="0"/>
                  <a:t>，为的是将</a:t>
                </a:r>
                <a:r>
                  <a:rPr lang="en-US" altLang="zh-CN" sz="1600" dirty="0"/>
                  <a:t>cost </a:t>
                </a:r>
                <a:r>
                  <a:rPr lang="en-US" altLang="zh-CN" sz="1600" dirty="0" err="1"/>
                  <a:t>funciton</a:t>
                </a:r>
                <a:r>
                  <a:rPr lang="en-US" altLang="zh-CN" sz="1600" dirty="0"/>
                  <a:t> </a:t>
                </a:r>
                <a:r>
                  <a:rPr lang="zh-CN" altLang="en-US" sz="1600" dirty="0"/>
                  <a:t>描绘出之后，让参数沿着梯度下降的方向走，并迭代地不断减小</a:t>
                </a:r>
                <a:r>
                  <a:rPr lang="en-US" altLang="zh-CN" sz="1600" dirty="0"/>
                  <a:t>J(theta0</a:t>
                </a:r>
                <a:r>
                  <a:rPr lang="zh-CN" altLang="en-US" sz="1600" dirty="0"/>
                  <a:t>，</a:t>
                </a:r>
                <a:r>
                  <a:rPr lang="en-US" altLang="zh-CN" sz="1600" dirty="0"/>
                  <a:t>theta1)</a:t>
                </a:r>
                <a:r>
                  <a:rPr lang="zh-CN" altLang="en-US" sz="1600" dirty="0"/>
                  <a:t>，直到达到一个稳态（</a:t>
                </a:r>
                <a:r>
                  <a:rPr lang="en-US" altLang="zh-CN" sz="1600" dirty="0"/>
                  <a:t>J</a:t>
                </a:r>
                <a:r>
                  <a:rPr lang="zh-CN" altLang="en-US" sz="1600" dirty="0"/>
                  <a:t>不再减小）。</a:t>
                </a: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70" y="753297"/>
                <a:ext cx="5541380" cy="4693593"/>
              </a:xfrm>
              <a:prstGeom prst="rect">
                <a:avLst/>
              </a:prstGeom>
              <a:blipFill rotWithShape="0">
                <a:blip r:embed="rId2"/>
                <a:stretch>
                  <a:fillRect l="-2860" t="-6104" r="-15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0449" y="1426464"/>
            <a:ext cx="5801551" cy="504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6769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：梯度下降法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02638" y="777940"/>
            <a:ext cx="4247186" cy="34317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b="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梯度下降：如右图，我们绘制出来的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cost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函数，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b="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加入我们的起点选择在图中的黑圆圈的位置，沿着梯度下降的方式（如图的黑线）走，我们就能找到一个最小值（局部）</a:t>
            </a:r>
            <a:endParaRPr lang="en-US" altLang="zh-CN" sz="1600" b="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所以我们可以得到一个参数的更新公式：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其中的 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ɑ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称之为学习率；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1600" b="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spcBef>
                <a:spcPts val="600"/>
              </a:spcBef>
            </a:pPr>
            <a:endParaRPr lang="en-US" altLang="zh-CN" sz="1600" b="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8049" y="-132472"/>
            <a:ext cx="6364224" cy="4806255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8369809" y="1412240"/>
            <a:ext cx="353568" cy="21945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638" y="4250982"/>
            <a:ext cx="6476579" cy="15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344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：梯度下降法</a:t>
            </a:r>
            <a:endParaRPr kumimoji="1" lang="zh-CN" altLang="en-US" kern="0" dirty="0"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202638" y="777940"/>
                <a:ext cx="4247186" cy="9079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假设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</m:oMath>
                </a14:m>
                <a:r>
                  <a:rPr lang="en-US" altLang="zh-CN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=0</a:t>
                </a: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638" y="777940"/>
                <a:ext cx="4247186" cy="907941"/>
              </a:xfrm>
              <a:prstGeom prst="rect">
                <a:avLst/>
              </a:prstGeom>
              <a:blipFill rotWithShape="0">
                <a:blip r:embed="rId2"/>
                <a:stretch>
                  <a:fillRect l="-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3888" y="653211"/>
            <a:ext cx="5977700" cy="14379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293" y="1876425"/>
            <a:ext cx="8210550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484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：梯度下降法</a:t>
            </a:r>
            <a:endParaRPr kumimoji="1" lang="zh-CN" altLang="en-US" kern="0" dirty="0"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202638" y="777940"/>
                <a:ext cx="3162098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同理</a:t>
                </a:r>
                <a14:m>
                  <m:oMath xmlns:m="http://schemas.openxmlformats.org/officeDocument/2006/math">
                    <m:r>
                      <a:rPr lang="zh-CN" altLang="en-US" sz="1600" i="1" kern="0" dirty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当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！</m:t>
                    </m:r>
                  </m:oMath>
                </a14:m>
                <a:r>
                  <a:rPr lang="en-US" altLang="zh-CN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=0</a:t>
                </a:r>
                <a:r>
                  <a:rPr lang="zh-CN" altLang="en-US" sz="1600" b="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时，每得到一次</a:t>
                </a: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参数值我们就计算一个</a:t>
                </a: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J</a:t>
                </a: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值，知道</a:t>
                </a: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J</a:t>
                </a: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值不再减小，此时的参数值就是我们要求的值</a:t>
                </a: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638" y="777940"/>
                <a:ext cx="3162098" cy="2015936"/>
              </a:xfrm>
              <a:prstGeom prst="rect">
                <a:avLst/>
              </a:prstGeom>
              <a:blipFill rotWithShape="0"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496" y="753297"/>
            <a:ext cx="5977700" cy="14379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926" y="2543746"/>
            <a:ext cx="826770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9545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4.</a:t>
            </a:r>
            <a:r>
              <a:rPr kumimoji="1" lang="zh-CN" altLang="en-US" dirty="0"/>
              <a:t> 逻辑回归</a:t>
            </a:r>
            <a:endParaRPr kumimoji="1" lang="zh-CN" altLang="en-US" kern="0" dirty="0"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889759" y="753297"/>
                <a:ext cx="8375904" cy="8094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例子：根据肿瘤的尺寸预测病人是否患有癌症</a:t>
                </a:r>
                <a:endParaRPr lang="en-US" altLang="zh-CN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线性回归：</a:t>
                </a: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h</a:t>
                </a:r>
                <a14:m>
                  <m:oMath xmlns:m="http://schemas.openxmlformats.org/officeDocument/2006/math">
                    <m:r>
                      <a:rPr lang="zh-CN" altLang="en-US" sz="1600" i="1" kern="0" baseline="-2500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</m:oMath>
                </a14:m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(x) = </a:t>
                </a:r>
                <a14:m>
                  <m:oMath xmlns:m="http://schemas.openxmlformats.org/officeDocument/2006/math"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𝐴</m:t>
                    </m:r>
                    <m:r>
                      <a:rPr lang="en-US" altLang="zh-CN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=</m:t>
                    </m:r>
                    <m:r>
                      <a:rPr lang="zh-CN" altLang="en-US" sz="160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0+</m:t>
                    </m:r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1∗</m:t>
                    </m:r>
                    <m:r>
                      <a:rPr lang="en-US" altLang="zh-CN" sz="1600" b="0" i="1" kern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𝑋</m:t>
                    </m:r>
                  </m:oMath>
                </a14:m>
                <a:endParaRPr lang="en-US" altLang="zh-CN" sz="1600" b="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59" y="753297"/>
                <a:ext cx="8375904" cy="809452"/>
              </a:xfrm>
              <a:prstGeom prst="rect">
                <a:avLst/>
              </a:prstGeom>
              <a:blipFill rotWithShape="0">
                <a:blip r:embed="rId2"/>
                <a:stretch>
                  <a:fillRect l="-364"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823" y="3991927"/>
            <a:ext cx="8105775" cy="2409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172" y="1548613"/>
            <a:ext cx="7504748" cy="224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6456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4.</a:t>
            </a:r>
            <a:r>
              <a:rPr kumimoji="1" lang="zh-CN" altLang="en-US" dirty="0"/>
              <a:t> 逻辑回归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89759" y="753297"/>
            <a:ext cx="8375904" cy="1526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b="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上面的例子大家可以看到，对于这种非线性的问题（分类问题），我们的线性回归不能很好的进行处理，故而提出逻辑回归</a:t>
            </a:r>
            <a:endParaRPr lang="en-US" altLang="zh-CN" sz="1600" b="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目的：分类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模型如下图：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1950" y="2412406"/>
            <a:ext cx="8410575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5067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4.</a:t>
            </a:r>
            <a:r>
              <a:rPr kumimoji="1" lang="zh-CN" altLang="en-US" dirty="0"/>
              <a:t> 逻辑回归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89759" y="753297"/>
            <a:ext cx="8375904" cy="147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所谓</a:t>
            </a:r>
            <a:r>
              <a:rPr lang="en-US" altLang="zh-CN" sz="1600" dirty="0"/>
              <a:t>Sigmoid function</a:t>
            </a:r>
            <a:r>
              <a:rPr lang="zh-CN" altLang="en-US" sz="1600" dirty="0"/>
              <a:t>或</a:t>
            </a:r>
            <a:r>
              <a:rPr lang="en-US" altLang="zh-CN" sz="1600" dirty="0"/>
              <a:t>Logistic function</a:t>
            </a:r>
            <a:r>
              <a:rPr lang="zh-CN" altLang="en-US" sz="1600" dirty="0"/>
              <a:t>就是这样一个函数</a:t>
            </a:r>
            <a:r>
              <a:rPr lang="en-US" altLang="zh-CN" sz="1600" dirty="0"/>
              <a:t>g(z)</a:t>
            </a:r>
            <a:r>
              <a:rPr lang="zh-CN" altLang="en-US" sz="1600" dirty="0"/>
              <a:t>见上图所示</a:t>
            </a:r>
          </a:p>
          <a:p>
            <a:r>
              <a:rPr lang="zh-CN" altLang="en-US" sz="1600" dirty="0"/>
              <a:t>当</a:t>
            </a:r>
            <a:r>
              <a:rPr lang="en-US" altLang="zh-CN" sz="1600" dirty="0"/>
              <a:t>z&gt;=0</a:t>
            </a:r>
            <a:r>
              <a:rPr lang="zh-CN" altLang="en-US" sz="1600" dirty="0"/>
              <a:t>时，</a:t>
            </a:r>
            <a:r>
              <a:rPr lang="en-US" altLang="zh-CN" sz="1600" dirty="0"/>
              <a:t>g(z)&gt;=0.5</a:t>
            </a:r>
            <a:r>
              <a:rPr lang="zh-CN" altLang="en-US" sz="1600" dirty="0"/>
              <a:t>；（表示</a:t>
            </a:r>
            <a:r>
              <a:rPr lang="en-US" altLang="zh-CN" sz="1600" dirty="0"/>
              <a:t>y=1</a:t>
            </a:r>
            <a:r>
              <a:rPr lang="zh-CN" altLang="en-US" sz="1600" dirty="0"/>
              <a:t>）</a:t>
            </a:r>
            <a:endParaRPr lang="en-US" altLang="zh-CN" sz="1600" dirty="0"/>
          </a:p>
          <a:p>
            <a:r>
              <a:rPr lang="zh-CN" altLang="en-US" sz="1600" dirty="0"/>
              <a:t>当</a:t>
            </a:r>
            <a:r>
              <a:rPr lang="en-US" altLang="zh-CN" sz="1600" dirty="0"/>
              <a:t>z&lt;0</a:t>
            </a:r>
            <a:r>
              <a:rPr lang="zh-CN" altLang="en-US" sz="1600" dirty="0"/>
              <a:t>时，</a:t>
            </a:r>
            <a:r>
              <a:rPr lang="en-US" altLang="zh-CN" sz="1600" dirty="0"/>
              <a:t>g(z)&lt;0.5</a:t>
            </a:r>
            <a:r>
              <a:rPr lang="zh-CN" altLang="en-US" sz="1600" dirty="0"/>
              <a:t>（表示</a:t>
            </a:r>
            <a:r>
              <a:rPr lang="en-US" altLang="zh-CN" sz="1600" dirty="0"/>
              <a:t>y=0</a:t>
            </a:r>
            <a:r>
              <a:rPr lang="zh-CN" altLang="en-US" sz="1600" dirty="0"/>
              <a:t>）</a:t>
            </a:r>
          </a:p>
          <a:p>
            <a:r>
              <a:rPr lang="zh-CN" altLang="en-US" sz="1600" dirty="0"/>
              <a:t>由下图中公式知，给定了数据</a:t>
            </a:r>
            <a:r>
              <a:rPr lang="en-US" altLang="zh-CN" sz="1600" dirty="0"/>
              <a:t>x</a:t>
            </a:r>
            <a:r>
              <a:rPr lang="zh-CN" altLang="en-US" sz="1600" dirty="0"/>
              <a:t>和参数</a:t>
            </a:r>
            <a:r>
              <a:rPr lang="en-US" altLang="zh-CN" sz="1600" dirty="0"/>
              <a:t>θ</a:t>
            </a:r>
            <a:r>
              <a:rPr lang="zh-CN" altLang="en-US" sz="1600" dirty="0"/>
              <a:t>，</a:t>
            </a:r>
            <a:r>
              <a:rPr lang="en-US" altLang="zh-CN" sz="1600" dirty="0"/>
              <a:t>y=0</a:t>
            </a:r>
            <a:r>
              <a:rPr lang="zh-CN" altLang="en-US" sz="1600" dirty="0"/>
              <a:t>和</a:t>
            </a:r>
            <a:r>
              <a:rPr lang="en-US" altLang="zh-CN" sz="1600" dirty="0"/>
              <a:t>y=1</a:t>
            </a:r>
            <a:r>
              <a:rPr lang="zh-CN" altLang="en-US" sz="1600" dirty="0"/>
              <a:t>的概率和</a:t>
            </a:r>
            <a:r>
              <a:rPr lang="en-US" altLang="zh-CN" sz="1600" dirty="0"/>
              <a:t>=1</a:t>
            </a:r>
            <a:endParaRPr lang="zh-CN" altLang="en-US" sz="1600" dirty="0"/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14" y="2227547"/>
            <a:ext cx="6593741" cy="111995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261" y="839374"/>
            <a:ext cx="2550035" cy="16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754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4.</a:t>
            </a:r>
            <a:r>
              <a:rPr kumimoji="1" lang="zh-CN" altLang="en-US" dirty="0"/>
              <a:t> 逻辑回归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损失函数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26463" y="972753"/>
            <a:ext cx="4547617" cy="98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上面我们假设的逻辑回归模型的函数如右图</a:t>
            </a:r>
            <a:endParaRPr lang="en-US" altLang="zh-CN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最大似然估计？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244" y="326577"/>
            <a:ext cx="2550035" cy="16436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63" y="2322194"/>
            <a:ext cx="7274433" cy="268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48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zh-CN" dirty="0"/>
              <a:t>CONTENTS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zh-CN" altLang="en-US" dirty="0"/>
              <a:t>机器学习初探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9"/>
          </p:nvPr>
        </p:nvSpPr>
        <p:spPr>
          <a:xfrm>
            <a:off x="7278612" y="1362707"/>
            <a:ext cx="3840492" cy="389864"/>
          </a:xfrm>
        </p:spPr>
        <p:txBody>
          <a:bodyPr/>
          <a:lstStyle/>
          <a:p>
            <a:pPr lvl="0"/>
            <a:r>
              <a:rPr lang="zh-CN" altLang="en-US" kern="0" dirty="0">
                <a:ea typeface="微软雅黑" charset="0"/>
              </a:rPr>
              <a:t>什么是机器学习，以及机器学习的类别。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31"/>
          </p:nvPr>
        </p:nvSpPr>
        <p:spPr>
          <a:xfrm>
            <a:off x="7278612" y="2328036"/>
            <a:ext cx="3636315" cy="416223"/>
          </a:xfrm>
        </p:spPr>
        <p:txBody>
          <a:bodyPr/>
          <a:lstStyle/>
          <a:p>
            <a:pPr lvl="0"/>
            <a:r>
              <a:rPr kumimoji="1" lang="zh-CN" altLang="en-US" kern="0" dirty="0">
                <a:ea typeface="微软雅黑" charset="0"/>
              </a:rPr>
              <a:t>模型的评估和选择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pPr lvl="0"/>
            <a:r>
              <a:rPr lang="zh-CN" altLang="en-US" kern="0" dirty="0">
                <a:ea typeface="微软雅黑" charset="0"/>
              </a:rPr>
              <a:t>误差，过拟合，评估方法，性能度量，比较检验，偏差和方差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34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ea typeface="微软雅黑" charset="0"/>
              </a:rPr>
              <a:t>线性回归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pPr lvl="0"/>
            <a:r>
              <a:rPr lang="zh-CN" altLang="en-US" kern="0" dirty="0">
                <a:ea typeface="微软雅黑" charset="0"/>
              </a:rPr>
              <a:t>模型，瞬时函数，梯度下降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37"/>
          </p:nvPr>
        </p:nvSpPr>
        <p:spPr/>
        <p:txBody>
          <a:bodyPr/>
          <a:lstStyle/>
          <a:p>
            <a:pPr lvl="0"/>
            <a:r>
              <a:rPr kumimoji="1" lang="zh-CN" altLang="en-US" kern="0" dirty="0">
                <a:ea typeface="微软雅黑" charset="0"/>
              </a:rPr>
              <a:t>逻辑回归</a:t>
            </a: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38"/>
          </p:nvPr>
        </p:nvSpPr>
        <p:spPr/>
        <p:txBody>
          <a:bodyPr/>
          <a:lstStyle/>
          <a:p>
            <a:pPr lvl="0"/>
            <a:r>
              <a:rPr lang="en-US" altLang="zh-CN" kern="0" dirty="0" err="1">
                <a:ea typeface="微软雅黑" charset="0"/>
              </a:rPr>
              <a:t>Sigmood</a:t>
            </a:r>
            <a:r>
              <a:rPr lang="zh-CN" altLang="en-US" kern="0" dirty="0">
                <a:ea typeface="微软雅黑" charset="0"/>
              </a:rPr>
              <a:t>函数</a:t>
            </a:r>
            <a:r>
              <a:rPr lang="en-US" altLang="zh-CN" kern="0" dirty="0">
                <a:ea typeface="微软雅黑" charset="0"/>
              </a:rPr>
              <a:t>,cost</a:t>
            </a:r>
            <a:r>
              <a:rPr lang="zh-CN" altLang="en-US" kern="0" dirty="0">
                <a:ea typeface="微软雅黑" charset="0"/>
              </a:rPr>
              <a:t>函数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39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40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endParaRPr kumimoji="1"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42"/>
          </p:nvPr>
        </p:nvSpPr>
        <p:spPr/>
        <p:txBody>
          <a:bodyPr/>
          <a:lstStyle/>
          <a:p>
            <a:r>
              <a:rPr kumimoji="1" lang="en-US" altLang="zh-CN" dirty="0"/>
              <a:t>4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91265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4.</a:t>
            </a:r>
            <a:r>
              <a:rPr kumimoji="1" lang="zh-CN" altLang="en-US" dirty="0"/>
              <a:t> 逻辑回归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损失函数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26463" y="972753"/>
            <a:ext cx="4547617" cy="981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上面我们假设的逻辑回归模型的函数如右图</a:t>
            </a:r>
            <a:endParaRPr lang="en-US" altLang="zh-CN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最大似然估计？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6261" y="283872"/>
            <a:ext cx="2550035" cy="16436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9" y="1590674"/>
            <a:ext cx="7274433" cy="268883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999" y="4279505"/>
            <a:ext cx="84486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159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4.</a:t>
            </a:r>
            <a:r>
              <a:rPr kumimoji="1" lang="zh-CN" altLang="en-US" dirty="0"/>
              <a:t> 逻辑回归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损失函数</a:t>
            </a:r>
            <a:endParaRPr kumimoji="1" lang="zh-CN" altLang="en-US" kern="0" dirty="0">
              <a:ea typeface="微软雅黑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438655" y="984945"/>
                <a:ext cx="4547617" cy="735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我们的目的一样：</a:t>
                </a:r>
                <a:r>
                  <a:rPr lang="en-US" altLang="zh-CN" sz="1600" dirty="0"/>
                  <a:t>Minimize(J(</a:t>
                </a:r>
                <a14:m>
                  <m:oMath xmlns:m="http://schemas.openxmlformats.org/officeDocument/2006/math">
                    <m:r>
                      <a:rPr lang="zh-CN" altLang="en-US" sz="1600" i="1" ker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+mn-ea"/>
                        <a:sym typeface="+mn-lt"/>
                      </a:rPr>
                      <m:t>𝜃</m:t>
                    </m:r>
                  </m:oMath>
                </a14:m>
                <a:r>
                  <a:rPr lang="en-US" altLang="zh-CN" sz="1600" dirty="0"/>
                  <a:t>))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30000"/>
                  </a:lnSpc>
                  <a:spcBef>
                    <a:spcPts val="600"/>
                  </a:spcBef>
                </a:pP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调整参数使得函数</a:t>
                </a: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J</a:t>
                </a: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最小化</a:t>
                </a:r>
                <a:r>
                  <a:rPr lang="en-US" altLang="zh-CN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-------</a:t>
                </a:r>
                <a:r>
                  <a:rPr lang="zh-CN" altLang="en-US" sz="1600" kern="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+mn-lt"/>
                  </a:rPr>
                  <a:t>梯度下降法</a:t>
                </a:r>
                <a:endParaRPr lang="en-US" altLang="zh-CN" sz="1600" kern="0" dirty="0"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8655" y="984945"/>
                <a:ext cx="4547617" cy="735586"/>
              </a:xfrm>
              <a:prstGeom prst="rect">
                <a:avLst/>
              </a:prstGeom>
              <a:blipFill rotWithShape="0">
                <a:blip r:embed="rId2"/>
                <a:stretch>
                  <a:fillRect l="-670" t="-2500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312" y="114000"/>
            <a:ext cx="6266688" cy="20764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655" y="2300178"/>
            <a:ext cx="10411969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937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4.</a:t>
            </a:r>
            <a:r>
              <a:rPr kumimoji="1" lang="zh-CN" altLang="en-US" dirty="0"/>
              <a:t> 逻辑回归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损失函数</a:t>
            </a:r>
            <a:endParaRPr kumimoji="1" lang="zh-CN" altLang="en-US" kern="0" dirty="0">
              <a:ea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544" y="4161882"/>
            <a:ext cx="4686109" cy="26961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488" y="713832"/>
            <a:ext cx="8372475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748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4.</a:t>
            </a:r>
            <a:r>
              <a:rPr kumimoji="1" lang="zh-CN" altLang="en-US" dirty="0"/>
              <a:t> 逻辑回归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损失函数</a:t>
            </a:r>
            <a:endParaRPr kumimoji="1" lang="zh-CN" altLang="en-US" kern="0" dirty="0">
              <a:ea typeface="微软雅黑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824" y="1817369"/>
            <a:ext cx="9585008" cy="37295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438656" y="877824"/>
            <a:ext cx="1075334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也就是说不管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h(x)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是线性的还是逻辑回归式的我们的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cost function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都可以得到以下的更新过程</a:t>
            </a:r>
          </a:p>
        </p:txBody>
      </p:sp>
    </p:spTree>
    <p:extLst>
      <p:ext uri="{BB962C8B-B14F-4D97-AF65-F5344CB8AC3E}">
        <p14:creationId xmlns:p14="http://schemas.microsoft.com/office/powerpoint/2010/main" val="4120618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4.</a:t>
            </a:r>
            <a:r>
              <a:rPr kumimoji="1" lang="zh-CN" altLang="en-US" dirty="0"/>
              <a:t> 逻辑回归</a:t>
            </a:r>
            <a:r>
              <a:rPr kumimoji="1" lang="en-US" altLang="zh-CN" dirty="0"/>
              <a:t>—</a:t>
            </a:r>
            <a:r>
              <a:rPr kumimoji="1" lang="zh-CN" altLang="en-US" dirty="0"/>
              <a:t>损失函数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438656" y="877824"/>
            <a:ext cx="10753344" cy="453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逻辑回归偏导数的推理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551" y="4640330"/>
            <a:ext cx="7236905" cy="17779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551" y="1251562"/>
            <a:ext cx="7147751" cy="329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5067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zh-CN" dirty="0">
                <a:effectLst>
                  <a:innerShdw blurRad="63500" dist="38100" dir="16200000">
                    <a:prstClr val="black">
                      <a:alpha val="50000"/>
                    </a:prstClr>
                  </a:innerShdw>
                </a:effectLst>
                <a:latin typeface="Microsoft YaHei" charset="0"/>
                <a:ea typeface="Microsoft YaHei" charset="0"/>
                <a:cs typeface="Microsoft YaHei" charset="0"/>
              </a:rPr>
              <a:t>THANK</a:t>
            </a:r>
            <a:r>
              <a:rPr kumimoji="1" lang="zh-CN" altLang="en-US" dirty="0">
                <a:effectLst>
                  <a:innerShdw blurRad="63500" dist="38100" dir="16200000">
                    <a:prstClr val="black">
                      <a:alpha val="50000"/>
                    </a:prstClr>
                  </a:innerShdw>
                </a:effectLst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en-US" altLang="zh-CN" dirty="0">
                <a:effectLst>
                  <a:innerShdw blurRad="63500" dist="38100" dir="16200000">
                    <a:prstClr val="black">
                      <a:alpha val="50000"/>
                    </a:prstClr>
                  </a:innerShdw>
                </a:effectLst>
                <a:latin typeface="Microsoft YaHei" charset="0"/>
                <a:ea typeface="Microsoft YaHei" charset="0"/>
                <a:cs typeface="Microsoft YaHei" charset="0"/>
              </a:rPr>
              <a:t>YOU</a:t>
            </a:r>
            <a:endParaRPr kumimoji="1" lang="zh-CN" altLang="en-US" dirty="0">
              <a:effectLst>
                <a:innerShdw blurRad="63500" dist="38100" dir="16200000">
                  <a:prstClr val="black">
                    <a:alpha val="50000"/>
                  </a:prstClr>
                </a:innerShdw>
              </a:effectLst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框架 5"/>
          <p:cNvSpPr/>
          <p:nvPr/>
        </p:nvSpPr>
        <p:spPr>
          <a:xfrm>
            <a:off x="3140015" y="2085013"/>
            <a:ext cx="5961112" cy="1325711"/>
          </a:xfrm>
          <a:prstGeom prst="frame">
            <a:avLst>
              <a:gd name="adj1" fmla="val 5486"/>
            </a:avLst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  <a:effectLst>
            <a:innerShdw blurRad="63500" dist="381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32094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1.1.</a:t>
            </a:r>
            <a:r>
              <a:rPr kumimoji="1" lang="zh-CN" altLang="en-US" dirty="0"/>
              <a:t> </a:t>
            </a:r>
            <a:r>
              <a:rPr kumimoji="1" lang="zh-CN" altLang="en-US" kern="0" dirty="0">
                <a:ea typeface="微软雅黑" charset="0"/>
              </a:rPr>
              <a:t>什么是机器学习</a:t>
            </a:r>
          </a:p>
        </p:txBody>
      </p:sp>
      <p:sp>
        <p:nvSpPr>
          <p:cNvPr id="34" name="矩形 33"/>
          <p:cNvSpPr/>
          <p:nvPr/>
        </p:nvSpPr>
        <p:spPr>
          <a:xfrm>
            <a:off x="1208223" y="933308"/>
            <a:ext cx="4059968" cy="6574107"/>
          </a:xfrm>
          <a:prstGeom prst="rect">
            <a:avLst/>
          </a:prstGeom>
        </p:spPr>
        <p:txBody>
          <a:bodyPr wrap="square" numCol="1" spcCol="360000">
            <a:spAutoFit/>
          </a:bodyPr>
          <a:lstStyle/>
          <a:p>
            <a:pPr defTabSz="609585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机器学习：研究如何通过计算的手段，利用经验来改善系统自身的性能。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dirty="0"/>
              <a:t>机器学习的本质是</a:t>
            </a:r>
            <a:r>
              <a:rPr lang="zh-CN" altLang="en-US" b="1" dirty="0"/>
              <a:t>空间搜索</a:t>
            </a:r>
            <a:r>
              <a:rPr lang="zh-CN" altLang="en-US" dirty="0"/>
              <a:t>和</a:t>
            </a:r>
            <a:r>
              <a:rPr lang="zh-CN" altLang="en-US" b="1" dirty="0"/>
              <a:t>函数的泛化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一个好的机器学习问题：一个程序被认为可以从经验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中学习，解决任务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，达到性能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，当且仅当，有了经验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后，经过了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的评判，程序在处理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时的性能有所提升。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Eg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：拿围棋举例，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就是程序上万次的自我练习的经验，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T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任务就是下棋，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P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就是和一些新手比赛时，赢得比赛的概率。、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Eg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: </a:t>
            </a:r>
          </a:p>
          <a:p>
            <a:pPr defTabSz="609585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西瓜：色泽，根蒂，声音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</a:rPr>
              <a:t>天气：路面微湿，和风，晚霞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  <a:p>
            <a:pPr defTabSz="609585">
              <a:lnSpc>
                <a:spcPct val="130000"/>
              </a:lnSpc>
            </a:pP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71" y="6311041"/>
            <a:ext cx="1828800" cy="243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191" y="726310"/>
            <a:ext cx="6923809" cy="5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5898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 25"/>
          <p:cNvGrpSpPr/>
          <p:nvPr/>
        </p:nvGrpSpPr>
        <p:grpSpPr>
          <a:xfrm>
            <a:off x="1604513" y="1069674"/>
            <a:ext cx="3990452" cy="2087594"/>
            <a:chOff x="1604513" y="1069674"/>
            <a:chExt cx="3990452" cy="2087594"/>
          </a:xfrm>
        </p:grpSpPr>
        <p:sp>
          <p:nvSpPr>
            <p:cNvPr id="15" name="圆角矩形 14"/>
            <p:cNvSpPr/>
            <p:nvPr/>
          </p:nvSpPr>
          <p:spPr>
            <a:xfrm>
              <a:off x="1604513" y="1069674"/>
              <a:ext cx="3990452" cy="2087594"/>
            </a:xfrm>
            <a:prstGeom prst="roundRect">
              <a:avLst>
                <a:gd name="adj" fmla="val 603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1916495" y="1852845"/>
              <a:ext cx="3449136" cy="1292662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微软雅黑" charset="0"/>
                  <a:ea typeface="微软雅黑" charset="0"/>
                </a:rPr>
                <a:t>训练的数据是有标签的。</a:t>
              </a:r>
              <a:endParaRPr lang="en-US" altLang="zh-CN" sz="1200" dirty="0">
                <a:solidFill>
                  <a:srgbClr val="FF0000"/>
                </a:solidFill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0000"/>
                  </a:solidFill>
                </a:rPr>
                <a:t>每组训练数据有一个明确的标识或结果，如对防垃圾邮件系统中“垃圾邮件”“非垃圾邮件”，</a:t>
              </a:r>
              <a:r>
                <a:rPr lang="zh-CN" altLang="en-US" sz="1200" dirty="0"/>
                <a:t>监督式学习的常见应用场景：</a:t>
              </a:r>
              <a:endParaRPr lang="en-US" altLang="zh-CN" sz="1200" dirty="0"/>
            </a:p>
            <a:p>
              <a:pPr defTabSz="609585">
                <a:lnSpc>
                  <a:spcPct val="130000"/>
                </a:lnSpc>
              </a:pPr>
              <a:r>
                <a:rPr lang="zh-CN" altLang="en-US" sz="1200" dirty="0"/>
                <a:t>分类问题和回归问题</a:t>
              </a:r>
              <a:endParaRPr lang="zh-CN" altLang="en-US" sz="1200" dirty="0">
                <a:solidFill>
                  <a:srgbClr val="FF0000"/>
                </a:solidFill>
                <a:latin typeface="微软雅黑" charset="0"/>
                <a:ea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916495" y="1308973"/>
              <a:ext cx="1338828" cy="4173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charset="0"/>
                </a:rPr>
                <a:t>监督式学习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27" name="组 26"/>
          <p:cNvGrpSpPr/>
          <p:nvPr/>
        </p:nvGrpSpPr>
        <p:grpSpPr>
          <a:xfrm>
            <a:off x="7277819" y="1069674"/>
            <a:ext cx="3990452" cy="2087594"/>
            <a:chOff x="7277819" y="1069674"/>
            <a:chExt cx="3990452" cy="2087594"/>
          </a:xfrm>
        </p:grpSpPr>
        <p:sp>
          <p:nvSpPr>
            <p:cNvPr id="18" name="圆角矩形 17"/>
            <p:cNvSpPr/>
            <p:nvPr/>
          </p:nvSpPr>
          <p:spPr>
            <a:xfrm>
              <a:off x="7277819" y="1069674"/>
              <a:ext cx="3990452" cy="2087594"/>
            </a:xfrm>
            <a:prstGeom prst="roundRect">
              <a:avLst>
                <a:gd name="adj" fmla="val 603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617489" y="1852845"/>
              <a:ext cx="3449136" cy="1292662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微软雅黑" charset="0"/>
                  <a:ea typeface="微软雅黑" charset="0"/>
                </a:rPr>
                <a:t>训练的数据是没有标签的；</a:t>
              </a:r>
              <a:endParaRPr lang="en-US" altLang="zh-CN" sz="1200" dirty="0">
                <a:solidFill>
                  <a:srgbClr val="FF0000"/>
                </a:solidFill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latin typeface="微软雅黑" charset="0"/>
                  <a:ea typeface="微软雅黑" charset="0"/>
                </a:rPr>
                <a:t>用于发掘样本内在结构的联系</a:t>
              </a:r>
              <a:endParaRPr lang="en-US" altLang="zh-CN" sz="1200" dirty="0"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latin typeface="微软雅黑" charset="0"/>
                  <a:ea typeface="微软雅黑" charset="0"/>
                </a:rPr>
                <a:t>主要用于聚类，关联规则学习：例如 ，我们有一堆球，颜色不同，尺寸也不同；</a:t>
              </a:r>
              <a:endParaRPr lang="en-US" altLang="zh-CN" sz="1200" dirty="0"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7617489" y="1308973"/>
              <a:ext cx="1338828" cy="4173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charset="0"/>
                </a:rPr>
                <a:t>非监督学习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36" name="组 35"/>
          <p:cNvGrpSpPr/>
          <p:nvPr/>
        </p:nvGrpSpPr>
        <p:grpSpPr>
          <a:xfrm>
            <a:off x="1604513" y="4050840"/>
            <a:ext cx="3990452" cy="2087594"/>
            <a:chOff x="1604513" y="1069674"/>
            <a:chExt cx="3990452" cy="2087594"/>
          </a:xfrm>
        </p:grpSpPr>
        <p:sp>
          <p:nvSpPr>
            <p:cNvPr id="37" name="圆角矩形 36"/>
            <p:cNvSpPr/>
            <p:nvPr/>
          </p:nvSpPr>
          <p:spPr>
            <a:xfrm>
              <a:off x="1604513" y="1069674"/>
              <a:ext cx="3990452" cy="2087594"/>
            </a:xfrm>
            <a:prstGeom prst="roundRect">
              <a:avLst>
                <a:gd name="adj" fmla="val 603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1916495" y="1852845"/>
              <a:ext cx="3449136" cy="1052596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rgbClr val="FF0000"/>
                  </a:solidFill>
                  <a:latin typeface="微软雅黑" charset="0"/>
                  <a:ea typeface="微软雅黑" charset="0"/>
                </a:rPr>
                <a:t>训练的数据部分是有标签的部分是没有标签</a:t>
              </a:r>
              <a:endParaRPr lang="en-US" altLang="zh-CN" sz="1200" dirty="0">
                <a:solidFill>
                  <a:srgbClr val="FF0000"/>
                </a:solidFill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latin typeface="微软雅黑" charset="0"/>
                  <a:ea typeface="微软雅黑" charset="0"/>
                </a:rPr>
                <a:t>模型主要用来预测，先要学习样本内部结构联系</a:t>
              </a:r>
              <a:endParaRPr lang="en-US" altLang="zh-CN" sz="1200" dirty="0"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latin typeface="微软雅黑" charset="0"/>
                  <a:ea typeface="微软雅黑" charset="0"/>
                </a:rPr>
                <a:t>应用场景：回归和分类</a:t>
              </a:r>
              <a:endParaRPr lang="en-US" altLang="zh-CN" sz="1200" dirty="0"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endParaRPr lang="zh-CN" altLang="en-US" sz="1200" dirty="0">
                <a:latin typeface="微软雅黑" charset="0"/>
                <a:ea typeface="微软雅黑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1916495" y="1308973"/>
              <a:ext cx="1569660" cy="4524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charset="0"/>
                </a:rPr>
                <a:t>半监督式学习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grpSp>
        <p:nvGrpSpPr>
          <p:cNvPr id="40" name="组 39"/>
          <p:cNvGrpSpPr/>
          <p:nvPr/>
        </p:nvGrpSpPr>
        <p:grpSpPr>
          <a:xfrm>
            <a:off x="7277819" y="4050840"/>
            <a:ext cx="3990452" cy="2087594"/>
            <a:chOff x="7277819" y="1069674"/>
            <a:chExt cx="3990452" cy="2087594"/>
          </a:xfrm>
        </p:grpSpPr>
        <p:sp>
          <p:nvSpPr>
            <p:cNvPr id="41" name="圆角矩形 40"/>
            <p:cNvSpPr/>
            <p:nvPr/>
          </p:nvSpPr>
          <p:spPr>
            <a:xfrm>
              <a:off x="7277819" y="1069674"/>
              <a:ext cx="3990452" cy="2087594"/>
            </a:xfrm>
            <a:prstGeom prst="roundRect">
              <a:avLst>
                <a:gd name="adj" fmla="val 6030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617489" y="1852845"/>
              <a:ext cx="3449136" cy="1052596"/>
            </a:xfrm>
            <a:prstGeom prst="rect">
              <a:avLst/>
            </a:prstGeom>
            <a:noFill/>
          </p:spPr>
          <p:txBody>
            <a:bodyPr wrap="square" numCol="1" spcCol="360000">
              <a:spAutoFit/>
            </a:bodyPr>
            <a:lstStyle/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2">
                      <a:lumMod val="50000"/>
                    </a:schemeClr>
                  </a:solidFill>
                  <a:latin typeface="微软雅黑" charset="0"/>
                  <a:ea typeface="微软雅黑" charset="0"/>
                </a:rPr>
                <a:t>输入的数据作为模型的反馈，并且模型在接受输入必须做出反馈。</a:t>
              </a:r>
              <a:endParaRPr lang="en-US" altLang="zh-CN" sz="1200" dirty="0">
                <a:solidFill>
                  <a:schemeClr val="bg2">
                    <a:lumMod val="50000"/>
                  </a:schemeClr>
                </a:solidFill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r>
                <a:rPr lang="zh-CN" altLang="en-US" sz="1200" dirty="0">
                  <a:latin typeface="微软雅黑" charset="0"/>
                  <a:ea typeface="微软雅黑" charset="0"/>
                </a:rPr>
                <a:t>应用领域：动态系统，机器人控制等</a:t>
              </a:r>
              <a:endParaRPr lang="en-US" altLang="zh-CN" sz="1200" dirty="0">
                <a:latin typeface="微软雅黑" charset="0"/>
                <a:ea typeface="微软雅黑" charset="0"/>
              </a:endParaRPr>
            </a:p>
            <a:p>
              <a:pPr defTabSz="609585">
                <a:lnSpc>
                  <a:spcPct val="130000"/>
                </a:lnSpc>
              </a:pPr>
              <a:endParaRPr lang="zh-CN" altLang="en-US" sz="120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latin typeface="微软雅黑" charset="0"/>
                <a:ea typeface="微软雅黑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617489" y="1308973"/>
              <a:ext cx="1107996" cy="4173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1219170">
                <a:lnSpc>
                  <a:spcPct val="130000"/>
                </a:lnSpc>
                <a:defRPr/>
              </a:pPr>
              <a:r>
                <a:rPr lang="zh-CN" altLang="en-US" b="1" kern="0" dirty="0">
                  <a:blipFill dpi="0" rotWithShape="1">
                    <a:blip r:embed="rId2"/>
                    <a:srcRect/>
                    <a:stretch>
                      <a:fillRect/>
                    </a:stretch>
                  </a:blipFill>
                  <a:ea typeface="微软雅黑" charset="0"/>
                </a:rPr>
                <a:t>强化学习</a:t>
              </a:r>
              <a:endParaRPr lang="en-US" altLang="zh-CN" b="1" kern="0" dirty="0">
                <a:blipFill dpi="0" rotWithShape="1">
                  <a:blip r:embed="rId2"/>
                  <a:srcRect/>
                  <a:stretch>
                    <a:fillRect/>
                  </a:stretch>
                </a:blipFill>
                <a:ea typeface="微软雅黑" charset="0"/>
              </a:endParaRPr>
            </a:p>
          </p:txBody>
        </p:sp>
      </p:grp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1.2</a:t>
            </a:r>
            <a:r>
              <a:rPr kumimoji="1" lang="zh-CN" altLang="en-US" dirty="0"/>
              <a:t> 机器学习分类</a:t>
            </a:r>
          </a:p>
        </p:txBody>
      </p:sp>
      <p:grpSp>
        <p:nvGrpSpPr>
          <p:cNvPr id="52" name="组 51"/>
          <p:cNvGrpSpPr/>
          <p:nvPr/>
        </p:nvGrpSpPr>
        <p:grpSpPr>
          <a:xfrm>
            <a:off x="4839341" y="2070340"/>
            <a:ext cx="1499044" cy="1499043"/>
            <a:chOff x="4839341" y="2070340"/>
            <a:chExt cx="1499044" cy="1499043"/>
          </a:xfrm>
        </p:grpSpPr>
        <p:sp>
          <p:nvSpPr>
            <p:cNvPr id="9" name="任意形状 8"/>
            <p:cNvSpPr/>
            <p:nvPr/>
          </p:nvSpPr>
          <p:spPr>
            <a:xfrm>
              <a:off x="4839341" y="2070340"/>
              <a:ext cx="1499044" cy="1499043"/>
            </a:xfrm>
            <a:custGeom>
              <a:avLst/>
              <a:gdLst>
                <a:gd name="connsiteX0" fmla="*/ 0 w 2194728"/>
                <a:gd name="connsiteY0" fmla="*/ 2194728 h 2194728"/>
                <a:gd name="connsiteX1" fmla="*/ 2194728 w 2194728"/>
                <a:gd name="connsiteY1" fmla="*/ 0 h 2194728"/>
                <a:gd name="connsiteX2" fmla="*/ 2194728 w 2194728"/>
                <a:gd name="connsiteY2" fmla="*/ 2194728 h 2194728"/>
                <a:gd name="connsiteX3" fmla="*/ 0 w 2194728"/>
                <a:gd name="connsiteY3" fmla="*/ 2194728 h 21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728" h="2194728">
                  <a:moveTo>
                    <a:pt x="0" y="2194728"/>
                  </a:moveTo>
                  <a:cubicBezTo>
                    <a:pt x="0" y="982613"/>
                    <a:pt x="982613" y="0"/>
                    <a:pt x="2194728" y="0"/>
                  </a:cubicBezTo>
                  <a:lnTo>
                    <a:pt x="2194728" y="2194728"/>
                  </a:lnTo>
                  <a:lnTo>
                    <a:pt x="0" y="2194728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741" tIns="891741" rIns="248920" bIns="24892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500" kern="1200"/>
            </a:p>
          </p:txBody>
        </p:sp>
        <p:sp>
          <p:nvSpPr>
            <p:cNvPr id="44" name="矩形 43"/>
            <p:cNvSpPr/>
            <p:nvPr/>
          </p:nvSpPr>
          <p:spPr>
            <a:xfrm>
              <a:off x="5549959" y="2675229"/>
              <a:ext cx="487633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kumimoji="1" lang="en-US" altLang="zh-CN" sz="3200" dirty="0">
                  <a:solidFill>
                    <a:schemeClr val="bg1"/>
                  </a:solidFill>
                </a:rPr>
                <a:t>A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3" name="组 52"/>
          <p:cNvGrpSpPr/>
          <p:nvPr/>
        </p:nvGrpSpPr>
        <p:grpSpPr>
          <a:xfrm>
            <a:off x="6407625" y="2070340"/>
            <a:ext cx="1499044" cy="1499043"/>
            <a:chOff x="6407625" y="2070340"/>
            <a:chExt cx="1499044" cy="1499043"/>
          </a:xfrm>
        </p:grpSpPr>
        <p:sp>
          <p:nvSpPr>
            <p:cNvPr id="10" name="任意形状 9"/>
            <p:cNvSpPr/>
            <p:nvPr/>
          </p:nvSpPr>
          <p:spPr>
            <a:xfrm>
              <a:off x="6407625" y="2070340"/>
              <a:ext cx="1499044" cy="1499043"/>
            </a:xfrm>
            <a:custGeom>
              <a:avLst/>
              <a:gdLst>
                <a:gd name="connsiteX0" fmla="*/ 0 w 2194728"/>
                <a:gd name="connsiteY0" fmla="*/ 2194728 h 2194728"/>
                <a:gd name="connsiteX1" fmla="*/ 2194728 w 2194728"/>
                <a:gd name="connsiteY1" fmla="*/ 0 h 2194728"/>
                <a:gd name="connsiteX2" fmla="*/ 2194728 w 2194728"/>
                <a:gd name="connsiteY2" fmla="*/ 2194728 h 2194728"/>
                <a:gd name="connsiteX3" fmla="*/ 0 w 2194728"/>
                <a:gd name="connsiteY3" fmla="*/ 2194728 h 21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728" h="2194728">
                  <a:moveTo>
                    <a:pt x="0" y="0"/>
                  </a:moveTo>
                  <a:cubicBezTo>
                    <a:pt x="1212115" y="0"/>
                    <a:pt x="2194728" y="982613"/>
                    <a:pt x="2194728" y="2194728"/>
                  </a:cubicBezTo>
                  <a:lnTo>
                    <a:pt x="0" y="2194728"/>
                  </a:lnTo>
                  <a:lnTo>
                    <a:pt x="0" y="0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920" tIns="891741" rIns="891741" bIns="248920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500" kern="1200"/>
            </a:p>
          </p:txBody>
        </p:sp>
        <p:sp>
          <p:nvSpPr>
            <p:cNvPr id="45" name="矩形 44"/>
            <p:cNvSpPr/>
            <p:nvPr/>
          </p:nvSpPr>
          <p:spPr>
            <a:xfrm>
              <a:off x="6745650" y="2675229"/>
              <a:ext cx="420308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kumimoji="1" lang="en-US" altLang="zh-CN" sz="3200" dirty="0">
                  <a:solidFill>
                    <a:schemeClr val="bg1"/>
                  </a:solidFill>
                </a:rPr>
                <a:t>B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组 53"/>
          <p:cNvGrpSpPr/>
          <p:nvPr/>
        </p:nvGrpSpPr>
        <p:grpSpPr>
          <a:xfrm>
            <a:off x="4839341" y="3638623"/>
            <a:ext cx="1499044" cy="1499043"/>
            <a:chOff x="4839341" y="3638623"/>
            <a:chExt cx="1499044" cy="1499043"/>
          </a:xfrm>
        </p:grpSpPr>
        <p:sp>
          <p:nvSpPr>
            <p:cNvPr id="12" name="任意形状 11"/>
            <p:cNvSpPr/>
            <p:nvPr/>
          </p:nvSpPr>
          <p:spPr>
            <a:xfrm>
              <a:off x="4839341" y="3638623"/>
              <a:ext cx="1499044" cy="1499043"/>
            </a:xfrm>
            <a:custGeom>
              <a:avLst/>
              <a:gdLst>
                <a:gd name="connsiteX0" fmla="*/ 0 w 2194728"/>
                <a:gd name="connsiteY0" fmla="*/ 2194728 h 2194728"/>
                <a:gd name="connsiteX1" fmla="*/ 2194728 w 2194728"/>
                <a:gd name="connsiteY1" fmla="*/ 0 h 2194728"/>
                <a:gd name="connsiteX2" fmla="*/ 2194728 w 2194728"/>
                <a:gd name="connsiteY2" fmla="*/ 2194728 h 2194728"/>
                <a:gd name="connsiteX3" fmla="*/ 0 w 2194728"/>
                <a:gd name="connsiteY3" fmla="*/ 2194728 h 21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728" h="2194728">
                  <a:moveTo>
                    <a:pt x="2194728" y="2194728"/>
                  </a:moveTo>
                  <a:cubicBezTo>
                    <a:pt x="982613" y="2194728"/>
                    <a:pt x="0" y="1212115"/>
                    <a:pt x="0" y="0"/>
                  </a:cubicBezTo>
                  <a:lnTo>
                    <a:pt x="2194728" y="0"/>
                  </a:lnTo>
                  <a:lnTo>
                    <a:pt x="2194728" y="2194728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91741" tIns="248920" rIns="248920" bIns="891741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500" kern="12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534731" y="3949042"/>
              <a:ext cx="518091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kumimoji="1" lang="en-US" altLang="zh-CN" sz="3200" dirty="0">
                  <a:solidFill>
                    <a:schemeClr val="bg1"/>
                  </a:solidFill>
                </a:rPr>
                <a:t>C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5" name="组 54"/>
          <p:cNvGrpSpPr/>
          <p:nvPr/>
        </p:nvGrpSpPr>
        <p:grpSpPr>
          <a:xfrm>
            <a:off x="6407625" y="3638623"/>
            <a:ext cx="1499044" cy="1499043"/>
            <a:chOff x="6407625" y="3638623"/>
            <a:chExt cx="1499044" cy="1499043"/>
          </a:xfrm>
        </p:grpSpPr>
        <p:sp>
          <p:nvSpPr>
            <p:cNvPr id="11" name="任意形状 10"/>
            <p:cNvSpPr/>
            <p:nvPr/>
          </p:nvSpPr>
          <p:spPr>
            <a:xfrm>
              <a:off x="6407625" y="3638623"/>
              <a:ext cx="1499044" cy="1499043"/>
            </a:xfrm>
            <a:custGeom>
              <a:avLst/>
              <a:gdLst>
                <a:gd name="connsiteX0" fmla="*/ 0 w 2194728"/>
                <a:gd name="connsiteY0" fmla="*/ 2194728 h 2194728"/>
                <a:gd name="connsiteX1" fmla="*/ 2194728 w 2194728"/>
                <a:gd name="connsiteY1" fmla="*/ 0 h 2194728"/>
                <a:gd name="connsiteX2" fmla="*/ 2194728 w 2194728"/>
                <a:gd name="connsiteY2" fmla="*/ 2194728 h 2194728"/>
                <a:gd name="connsiteX3" fmla="*/ 0 w 2194728"/>
                <a:gd name="connsiteY3" fmla="*/ 2194728 h 2194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4728" h="2194728">
                  <a:moveTo>
                    <a:pt x="2194728" y="0"/>
                  </a:moveTo>
                  <a:cubicBezTo>
                    <a:pt x="2194728" y="1212115"/>
                    <a:pt x="1212115" y="2194728"/>
                    <a:pt x="0" y="2194728"/>
                  </a:cubicBezTo>
                  <a:lnTo>
                    <a:pt x="0" y="0"/>
                  </a:lnTo>
                  <a:lnTo>
                    <a:pt x="2194728" y="0"/>
                  </a:lnTo>
                  <a:close/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48920" tIns="248921" rIns="891742" bIns="891741" numCol="1" spcCol="1270" anchor="ctr" anchorCtr="0">
              <a:noAutofit/>
            </a:bodyPr>
            <a:lstStyle/>
            <a:p>
              <a:pPr lvl="0" algn="ctr" defTabSz="1555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500" kern="1200"/>
            </a:p>
          </p:txBody>
        </p:sp>
        <p:sp>
          <p:nvSpPr>
            <p:cNvPr id="47" name="矩形 46"/>
            <p:cNvSpPr/>
            <p:nvPr/>
          </p:nvSpPr>
          <p:spPr>
            <a:xfrm>
              <a:off x="6710385" y="3949042"/>
              <a:ext cx="490839" cy="584775"/>
            </a:xfrm>
            <a:prstGeom prst="rect">
              <a:avLst/>
            </a:prstGeom>
            <a:ln>
              <a:noFill/>
            </a:ln>
          </p:spPr>
          <p:txBody>
            <a:bodyPr wrap="none">
              <a:spAutoFit/>
            </a:bodyPr>
            <a:lstStyle/>
            <a:p>
              <a:pPr lvl="0" algn="ctr"/>
              <a:r>
                <a:rPr kumimoji="1" lang="en-US" altLang="zh-CN" sz="3200" dirty="0">
                  <a:solidFill>
                    <a:schemeClr val="bg1"/>
                  </a:solidFill>
                </a:rPr>
                <a:t>D</a:t>
              </a:r>
              <a:endParaRPr kumimoji="1" lang="zh-CN" altLang="en-US" sz="32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2" name="图片 31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71" y="6311041"/>
            <a:ext cx="1828800" cy="24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0016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zh-CN" altLang="en-US" kern="0" dirty="0">
                <a:ea typeface="微软雅黑" charset="0"/>
              </a:rPr>
              <a:t>机器学习的知识图谱</a:t>
            </a:r>
          </a:p>
        </p:txBody>
      </p:sp>
      <p:pic>
        <p:nvPicPr>
          <p:cNvPr id="8" name="图片 7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71" y="6311041"/>
            <a:ext cx="1828800" cy="24384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48" y="0"/>
            <a:ext cx="10936224" cy="7701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05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2.</a:t>
            </a:r>
            <a:r>
              <a:rPr kumimoji="1" lang="zh-CN" altLang="en-US" dirty="0"/>
              <a:t> 模型评估和选择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55648" y="999744"/>
            <a:ext cx="3304032" cy="4238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一：经验误差和过拟合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经验误差：学习器在训练集上的误差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泛化误差：学习器在新样本上的误差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过拟合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：（学习能力过强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）学习器将训练样本本身的特点当做所有潜在样本都具有的性质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---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过拟合，将会导致其泛化能力差（适应新样本的能力差）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欠拟合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Wingdings" panose="05000000000000000000" pitchFamily="2" charset="2"/>
              </a:rPr>
              <a:t>：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(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学习能力过弱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)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6678592" y="-310215"/>
            <a:ext cx="3913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9464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2.</a:t>
            </a:r>
            <a:r>
              <a:rPr kumimoji="1" lang="zh-CN" altLang="en-US" dirty="0"/>
              <a:t> 模型评估和选择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55648" y="999744"/>
            <a:ext cx="9643872" cy="2931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二：评估方法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计算模型的泛化误差。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1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：留出法：直接将数据集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划分为两个互斥的结合其中一个作为训练集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另一个作为测试集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。在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上练出模型之后，用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来评估其测试误差，作为泛化误差的估计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2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：交叉验证法：将数据集划分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为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个大小相同的互斥子集。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D=D</a:t>
            </a:r>
            <a:r>
              <a:rPr lang="en-US" altLang="zh-CN" sz="1600" kern="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UD</a:t>
            </a:r>
            <a:r>
              <a:rPr lang="en-US" altLang="zh-CN" sz="1600" kern="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U…..D</a:t>
            </a:r>
            <a:r>
              <a:rPr lang="en-US" altLang="zh-CN" sz="1600" kern="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lang="en-US" altLang="zh-CN" sz="1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每次用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k-1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个子集作为训练集，余下的那个作为测试集。这样就可以获得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k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组训练测试集。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073999" y="925354"/>
            <a:ext cx="2998660" cy="802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8839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2.</a:t>
            </a:r>
            <a:r>
              <a:rPr kumimoji="1" lang="zh-CN" altLang="en-US" dirty="0"/>
              <a:t> 模型评估和选择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55648" y="753297"/>
            <a:ext cx="9643872" cy="69013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二：评估方法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计算模型的泛化误差。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3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：自助法。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     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每次从样本集合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中挑选一个</a:t>
            </a:r>
            <a:r>
              <a:rPr lang="en-US" altLang="zh-CN" sz="16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Dj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将其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Copy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一份再放回，然后再取，这样进行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次就得到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个样本的数据集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D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’。将剩余的作为测试样本。</a:t>
            </a:r>
            <a:b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</a:b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4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：调参和最终模型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三：性能度量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1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：错误率和精度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2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：查准率和查全率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3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ROC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（受试者工作特征）和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AUC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（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Area Under ROC Curve ROC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曲线围成的面积）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4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：代价敏感错误率和代价曲线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四：比较检验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1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：假设检验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2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：交叉验证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检验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3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sz="16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McNemar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检验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4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：</a:t>
            </a:r>
            <a:r>
              <a:rPr lang="en-US" altLang="zh-CN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Friedman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检验和</a:t>
            </a:r>
            <a:r>
              <a:rPr lang="en-US" altLang="zh-CN" sz="1600" kern="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Nemenyi</a:t>
            </a: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后续检验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603199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 defTabSz="609585">
              <a:defRPr/>
            </a:pPr>
            <a:r>
              <a:rPr kumimoji="1" lang="en-US" altLang="zh-CN" dirty="0"/>
              <a:t>2.</a:t>
            </a:r>
            <a:r>
              <a:rPr kumimoji="1" lang="zh-CN" altLang="en-US" dirty="0"/>
              <a:t> 模型评估和选择</a:t>
            </a:r>
            <a:endParaRPr kumimoji="1" lang="zh-CN" altLang="en-US" kern="0" dirty="0"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55648" y="753297"/>
            <a:ext cx="9643872" cy="3411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五：偏差和方差</a:t>
            </a:r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r>
              <a:rPr lang="en-US" altLang="zh-CN" sz="1600" dirty="0">
                <a:solidFill>
                  <a:srgbClr val="FF0000"/>
                </a:solidFill>
              </a:rPr>
              <a:t>Variance(</a:t>
            </a:r>
            <a:r>
              <a:rPr lang="zh-CN" altLang="en-US" sz="1600" dirty="0">
                <a:solidFill>
                  <a:srgbClr val="FF0000"/>
                </a:solidFill>
              </a:rPr>
              <a:t>方差</a:t>
            </a:r>
            <a:r>
              <a:rPr lang="en-US" altLang="zh-CN" sz="1600" dirty="0">
                <a:solidFill>
                  <a:srgbClr val="FF0000"/>
                </a:solidFill>
              </a:rPr>
              <a:t>)</a:t>
            </a:r>
            <a:r>
              <a:rPr lang="zh-CN" altLang="en-US" sz="1600" dirty="0">
                <a:solidFill>
                  <a:srgbClr val="FF0000"/>
                </a:solidFill>
              </a:rPr>
              <a:t>：估计本身的方差。</a:t>
            </a:r>
          </a:p>
          <a:p>
            <a:r>
              <a:rPr lang="en-US" altLang="zh-CN" sz="1600" dirty="0">
                <a:solidFill>
                  <a:srgbClr val="FF0000"/>
                </a:solidFill>
              </a:rPr>
              <a:t>Bias</a:t>
            </a:r>
            <a:r>
              <a:rPr lang="zh-CN" altLang="en-US" sz="1600" dirty="0">
                <a:solidFill>
                  <a:srgbClr val="FF0000"/>
                </a:solidFill>
              </a:rPr>
              <a:t>（偏差）：估计的期望和样本数据样本希望得到的回归函数之间的差别。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algn="just"/>
            <a:r>
              <a:rPr lang="zh-CN" altLang="en-US" sz="16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举个例子：</a:t>
            </a:r>
            <a:r>
              <a:rPr lang="zh-CN" altLang="en-US" sz="1600" dirty="0"/>
              <a:t>具体来讲，我有一个统计量</a:t>
            </a:r>
            <a:r>
              <a:rPr lang="en-US" altLang="zh-CN" sz="1600" dirty="0"/>
              <a:t>D</a:t>
            </a:r>
            <a:r>
              <a:rPr lang="zh-CN" altLang="en-US" sz="1600" dirty="0"/>
              <a:t>（比如统计某大学研一学生身高在</a:t>
            </a:r>
            <a:r>
              <a:rPr lang="en-US" altLang="zh-CN" sz="1600" dirty="0"/>
              <a:t>[0.5-1],[1,1.1],[1.1,1.2]……[1.9,2]</a:t>
            </a:r>
            <a:r>
              <a:rPr lang="zh-CN" altLang="en-US" sz="1600" dirty="0"/>
              <a:t>之间的人数），这样可以形成一些离散点。然后呢，本校研一有</a:t>
            </a:r>
            <a:r>
              <a:rPr lang="en-US" altLang="zh-CN" sz="1600" dirty="0"/>
              <a:t>20</a:t>
            </a:r>
            <a:r>
              <a:rPr lang="zh-CN" altLang="en-US" sz="1600" dirty="0"/>
              <a:t>个班，每个班就都可以拟合成一条估计曲线</a:t>
            </a:r>
            <a:r>
              <a:rPr lang="en-US" altLang="zh-CN" sz="1600" dirty="0"/>
              <a:t>f(x)</a:t>
            </a:r>
            <a:r>
              <a:rPr lang="zh-CN" altLang="en-US" sz="1600" dirty="0"/>
              <a:t>，这</a:t>
            </a:r>
            <a:r>
              <a:rPr lang="en-US" altLang="zh-CN" sz="1600" dirty="0"/>
              <a:t>20</a:t>
            </a:r>
            <a:r>
              <a:rPr lang="zh-CN" altLang="en-US" sz="1600" dirty="0"/>
              <a:t>条曲线呢，有一个平均值，也就是估计期望（均值）曲线</a:t>
            </a:r>
            <a:r>
              <a:rPr lang="en-US" altLang="zh-CN" sz="1600" dirty="0"/>
              <a:t>E(f(</a:t>
            </a:r>
            <a:r>
              <a:rPr lang="en-US" altLang="zh-CN" sz="1600" dirty="0" err="1"/>
              <a:t>x,D</a:t>
            </a:r>
            <a:r>
              <a:rPr lang="en-US" altLang="zh-CN" sz="1600" dirty="0"/>
              <a:t>))</a:t>
            </a:r>
            <a:r>
              <a:rPr lang="zh-CN" altLang="en-US" sz="1600" dirty="0"/>
              <a:t>。</a:t>
            </a:r>
          </a:p>
          <a:p>
            <a:endParaRPr lang="zh-CN" altLang="en-US" sz="1600" dirty="0"/>
          </a:p>
          <a:p>
            <a:r>
              <a:rPr lang="en-US" altLang="zh-CN" sz="1600" dirty="0"/>
              <a:t>variance</a:t>
            </a:r>
            <a:r>
              <a:rPr lang="zh-CN" altLang="en-US" sz="1600" dirty="0"/>
              <a:t>是指，这</a:t>
            </a:r>
            <a:r>
              <a:rPr lang="en-US" altLang="zh-CN" sz="1600" dirty="0"/>
              <a:t>20</a:t>
            </a:r>
            <a:r>
              <a:rPr lang="zh-CN" altLang="en-US" sz="1600" dirty="0"/>
              <a:t>条估计曲线与最后估计期望（均值）之间的距离，也就是估计曲线本身的方差，是不可能为</a:t>
            </a:r>
            <a:r>
              <a:rPr lang="en-US" altLang="zh-CN" sz="1600" dirty="0"/>
              <a:t>0</a:t>
            </a:r>
            <a:r>
              <a:rPr lang="zh-CN" altLang="en-US" sz="1600" dirty="0"/>
              <a:t>的。</a:t>
            </a:r>
          </a:p>
          <a:p>
            <a:r>
              <a:rPr lang="en-US" altLang="zh-CN" sz="1600" dirty="0"/>
              <a:t>bias</a:t>
            </a:r>
            <a:r>
              <a:rPr lang="zh-CN" altLang="en-US" sz="1600" dirty="0"/>
              <a:t>是指，</a:t>
            </a:r>
            <a:r>
              <a:rPr lang="en-US" altLang="zh-CN" sz="1600" dirty="0"/>
              <a:t>20</a:t>
            </a:r>
            <a:r>
              <a:rPr lang="zh-CN" altLang="en-US" sz="1600" dirty="0"/>
              <a:t>条估计曲线的均值与实际最佳拟合情况之间的距离。</a:t>
            </a:r>
          </a:p>
          <a:p>
            <a:endParaRPr lang="en-US" altLang="zh-CN" sz="16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1600" kern="0" baseline="-250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772" y="3685793"/>
            <a:ext cx="7303008" cy="261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79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2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C0CA54"/>
      </a:accent1>
      <a:accent2>
        <a:srgbClr val="9BCF39"/>
      </a:accent2>
      <a:accent3>
        <a:srgbClr val="76AC70"/>
      </a:accent3>
      <a:accent4>
        <a:srgbClr val="2C9F76"/>
      </a:accent4>
      <a:accent5>
        <a:srgbClr val="2C789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6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745</TotalTime>
  <Words>1496</Words>
  <Application>Microsoft Office PowerPoint</Application>
  <PresentationFormat>宽屏</PresentationFormat>
  <Paragraphs>140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25</vt:i4>
      </vt:variant>
    </vt:vector>
  </HeadingPairs>
  <TitlesOfParts>
    <vt:vector size="33" baseType="lpstr">
      <vt:lpstr>微软雅黑</vt:lpstr>
      <vt:lpstr>微软雅黑</vt:lpstr>
      <vt:lpstr>Arial</vt:lpstr>
      <vt:lpstr>Cambria Math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OfficePLUS</dc:creator>
  <cp:keywords/>
  <dc:description/>
  <cp:lastModifiedBy>TOVER</cp:lastModifiedBy>
  <cp:revision>73</cp:revision>
  <dcterms:created xsi:type="dcterms:W3CDTF">2015-08-18T02:51:41Z</dcterms:created>
  <dcterms:modified xsi:type="dcterms:W3CDTF">2019-01-02T01:25:25Z</dcterms:modified>
  <cp:category/>
</cp:coreProperties>
</file>